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4"/>
  </p:notesMasterIdLst>
  <p:sldIdLst>
    <p:sldId id="429" r:id="rId2"/>
    <p:sldId id="256" r:id="rId3"/>
    <p:sldId id="417" r:id="rId4"/>
    <p:sldId id="257" r:id="rId5"/>
    <p:sldId id="258" r:id="rId6"/>
    <p:sldId id="259" r:id="rId7"/>
    <p:sldId id="266" r:id="rId8"/>
    <p:sldId id="261" r:id="rId9"/>
    <p:sldId id="262" r:id="rId10"/>
    <p:sldId id="263" r:id="rId11"/>
    <p:sldId id="264" r:id="rId12"/>
    <p:sldId id="265" r:id="rId13"/>
    <p:sldId id="267" r:id="rId14"/>
    <p:sldId id="268" r:id="rId15"/>
    <p:sldId id="269" r:id="rId16"/>
    <p:sldId id="270" r:id="rId17"/>
    <p:sldId id="271" r:id="rId18"/>
    <p:sldId id="418" r:id="rId19"/>
    <p:sldId id="419" r:id="rId20"/>
    <p:sldId id="451" r:id="rId21"/>
    <p:sldId id="452" r:id="rId22"/>
    <p:sldId id="443" r:id="rId23"/>
    <p:sldId id="444" r:id="rId24"/>
    <p:sldId id="293" r:id="rId25"/>
    <p:sldId id="294" r:id="rId26"/>
    <p:sldId id="284" r:id="rId27"/>
    <p:sldId id="287" r:id="rId28"/>
    <p:sldId id="288" r:id="rId29"/>
    <p:sldId id="462" r:id="rId30"/>
    <p:sldId id="274" r:id="rId31"/>
    <p:sldId id="459" r:id="rId32"/>
    <p:sldId id="460" r:id="rId33"/>
    <p:sldId id="466" r:id="rId34"/>
    <p:sldId id="464" r:id="rId35"/>
    <p:sldId id="465" r:id="rId36"/>
    <p:sldId id="467" r:id="rId37"/>
    <p:sldId id="453" r:id="rId38"/>
    <p:sldId id="455" r:id="rId39"/>
    <p:sldId id="454" r:id="rId40"/>
    <p:sldId id="275" r:id="rId41"/>
    <p:sldId id="277" r:id="rId42"/>
    <p:sldId id="458"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912" autoAdjust="0"/>
    <p:restoredTop sz="94727" autoAdjust="0"/>
  </p:normalViewPr>
  <p:slideViewPr>
    <p:cSldViewPr>
      <p:cViewPr varScale="1">
        <p:scale>
          <a:sx n="68" d="100"/>
          <a:sy n="68" d="100"/>
        </p:scale>
        <p:origin x="-139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9AF960-92DA-4003-9F04-6788F72EFA94}" type="datetimeFigureOut">
              <a:rPr lang="en-US" smtClean="0"/>
              <a:pPr/>
              <a:t>7/29/2024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DBAD17-876D-4A08-9018-06AFE328AD37}" type="slidenum">
              <a:rPr lang="en-US" smtClean="0"/>
              <a:pPr/>
              <a:t>‹#›</a:t>
            </a:fld>
            <a:endParaRPr lang="en-US"/>
          </a:p>
        </p:txBody>
      </p:sp>
    </p:spTree>
    <p:extLst>
      <p:ext uri="{BB962C8B-B14F-4D97-AF65-F5344CB8AC3E}">
        <p14:creationId xmlns:p14="http://schemas.microsoft.com/office/powerpoint/2010/main" xmlns="" val="3870041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44213AF-26F6-41FA-8D85-E2C5388D6E58}" type="datetimeFigureOut">
              <a:rPr lang="en-US" smtClean="0"/>
              <a:pPr/>
              <a:t>7/29/2024</a:t>
            </a:fld>
            <a:endParaRPr lang="en-US" dirty="0">
              <a:solidFill>
                <a:srgbClr val="FFFFFF"/>
              </a:solidFill>
            </a:endParaRPr>
          </a:p>
        </p:txBody>
      </p:sp>
      <p:sp>
        <p:nvSpPr>
          <p:cNvPr id="5" name="Footer Placeholder 4"/>
          <p:cNvSpPr>
            <a:spLocks noGrp="1"/>
          </p:cNvSpPr>
          <p:nvPr>
            <p:ph type="ftr" sz="quarter" idx="11"/>
          </p:nvPr>
        </p:nvSpPr>
        <p:spPr/>
        <p:txBody>
          <a:bodyPr/>
          <a:lstStyle/>
          <a:p>
            <a:endParaRPr kumimoji="0" lang="en-US">
              <a:solidFill>
                <a:schemeClr val="accent1">
                  <a:tint val="20000"/>
                </a:schemeClr>
              </a:solidFill>
            </a:endParaRPr>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dirty="0">
              <a:solidFill>
                <a:srgbClr val="FFFFFF"/>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4213AF-26F6-41FA-8D85-E2C5388D6E58}" type="datetimeFigureOut">
              <a:rPr lang="en-US" smtClean="0"/>
              <a:pPr/>
              <a:t>7/29/2024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4213AF-26F6-41FA-8D85-E2C5388D6E58}" type="datetimeFigureOut">
              <a:rPr lang="en-US" smtClean="0"/>
              <a:pPr/>
              <a:t>7/29/2024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44213AF-26F6-41FA-8D85-E2C5388D6E58}" type="datetimeFigureOut">
              <a:rPr lang="en-US" smtClean="0"/>
              <a:pPr/>
              <a:t>7/29/2024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D5BBC35B-A44B-4119-B8DA-DE9E3DFADA20}" type="slidenum">
              <a:rPr kumimoji="0" lang="en-US" smtClean="0"/>
              <a:pPr/>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44213AF-26F6-41FA-8D85-E2C5388D6E58}" type="datetimeFigureOut">
              <a:rPr lang="en-US" smtClean="0"/>
              <a:pPr/>
              <a:t>7/29/2024</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D5BBC35B-A44B-4119-B8DA-DE9E3DFADA20}" type="slidenum">
              <a:rPr kumimoji="0" lang="en-US" smtClean="0"/>
              <a:pPr/>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44213AF-26F6-41FA-8D85-E2C5388D6E58}" type="datetimeFigureOut">
              <a:rPr lang="en-US" smtClean="0"/>
              <a:pPr/>
              <a:t>7/29/2024</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D5BBC35B-A44B-4119-B8DA-DE9E3DFADA20}" type="slidenum">
              <a:rPr kumimoji="0" lang="en-US" smtClean="0"/>
              <a:pPr/>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4213AF-26F6-41FA-8D85-E2C5388D6E58}" type="datetimeFigureOut">
              <a:rPr lang="en-US" smtClean="0"/>
              <a:pPr/>
              <a:t>7/29/2024</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D5BBC35B-A44B-4119-B8DA-DE9E3DFADA20}"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4213AF-26F6-41FA-8D85-E2C5388D6E58}" type="datetimeFigureOut">
              <a:rPr lang="en-US" smtClean="0"/>
              <a:pPr/>
              <a:t>7/29/2024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D5BBC35B-A44B-4119-B8DA-DE9E3DFADA20}" type="slidenum">
              <a:rPr kumimoji="0" lang="en-US" smtClean="0"/>
              <a:pPr/>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4213AF-26F6-41FA-8D85-E2C5388D6E58}" type="datetimeFigureOut">
              <a:rPr lang="en-US" smtClean="0"/>
              <a:pPr/>
              <a:t>7/29/2024</a:t>
            </a:fld>
            <a:endParaRPr lang="en-US">
              <a:solidFill>
                <a:schemeClr val="tx1"/>
              </a:solidFill>
            </a:endParaRPr>
          </a:p>
        </p:txBody>
      </p:sp>
      <p:sp>
        <p:nvSpPr>
          <p:cNvPr id="6" name="Footer Placeholder 5"/>
          <p:cNvSpPr>
            <a:spLocks noGrp="1"/>
          </p:cNvSpPr>
          <p:nvPr>
            <p:ph type="ftr" sz="quarter" idx="11"/>
          </p:nvPr>
        </p:nvSpPr>
        <p:spPr/>
        <p:txBody>
          <a:bodyPr/>
          <a:lstStyle/>
          <a:p>
            <a:endParaRPr kumimoji="0" lang="en-US">
              <a:solidFill>
                <a:schemeClr val="tx1"/>
              </a:solidFill>
            </a:endParaRPr>
          </a:p>
        </p:txBody>
      </p:sp>
      <p:sp>
        <p:nvSpPr>
          <p:cNvPr id="7" name="Slide Number Placeholder 6"/>
          <p:cNvSpPr>
            <a:spLocks noGrp="1"/>
          </p:cNvSpPr>
          <p:nvPr>
            <p:ph type="sldNum" sz="quarter" idx="12"/>
          </p:nvPr>
        </p:nvSpPr>
        <p:spPr/>
        <p:txBody>
          <a:bodyPr/>
          <a:lstStyle/>
          <a:p>
            <a:fld id="{D5BBC35B-A44B-4119-B8DA-DE9E3DFADA20}" type="slidenum">
              <a:rPr kumimoji="0" lang="en-US" smtClean="0"/>
              <a:pPr/>
              <a:t>‹#›</a:t>
            </a:fld>
            <a:endParaRPr kumimoji="0" lang="en-US">
              <a:solidFill>
                <a:schemeClr val="tx1"/>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4213AF-26F6-41FA-8D85-E2C5388D6E58}" type="datetimeFigureOut">
              <a:rPr lang="en-US" smtClean="0"/>
              <a:pPr/>
              <a:t>7/29/2024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4213AF-26F6-41FA-8D85-E2C5388D6E58}" type="datetimeFigureOut">
              <a:rPr lang="en-US" smtClean="0"/>
              <a:pPr/>
              <a:t>7/29/2024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4213AF-26F6-41FA-8D85-E2C5388D6E58}" type="datetimeFigureOut">
              <a:rPr lang="en-US" smtClean="0"/>
              <a:pPr/>
              <a:t>7/29/2024</a:t>
            </a:fld>
            <a:endParaRPr lang="en-US" sz="1000" dirty="0">
              <a:solidFill>
                <a:schemeClr val="tx1"/>
              </a:solidFill>
            </a:endParaRPr>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r" eaLnBrk="1" latinLnBrk="0" hangingPunct="1"/>
            <a:endParaRPr kumimoji="0" lang="en-US" sz="1000" dirty="0">
              <a:solidFill>
                <a:schemeClr val="tx1"/>
              </a:solidFill>
            </a:endParaRPr>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BBC35B-A44B-4119-B8DA-DE9E3DFADA20}" type="slidenum">
              <a:rPr kumimoji="0" lang="en-US" smtClean="0"/>
              <a:pPr/>
              <a:t>‹#›</a:t>
            </a:fld>
            <a:endParaRPr kumimoji="0" lang="en-US" sz="1000" b="0">
              <a:solidFill>
                <a:schemeClr val="tx1"/>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13.jpeg"/><Relationship Id="rId7" Type="http://schemas.openxmlformats.org/officeDocument/2006/relationships/image" Target="../media/image1.jpe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jpe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1.jpeg"/><Relationship Id="rId5" Type="http://schemas.openxmlformats.org/officeDocument/2006/relationships/image" Target="../media/image20.jpe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 Id="rId9"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2.jpeg"/><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1.jpeg"/><Relationship Id="rId5" Type="http://schemas.openxmlformats.org/officeDocument/2006/relationships/image" Target="../media/image35.jpeg"/><Relationship Id="rId4" Type="http://schemas.openxmlformats.org/officeDocument/2006/relationships/image" Target="../media/image34.jpeg"/></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2.jpeg"/><Relationship Id="rId2" Type="http://schemas.openxmlformats.org/officeDocument/2006/relationships/image" Target="../media/image36.jpeg"/><Relationship Id="rId1" Type="http://schemas.openxmlformats.org/officeDocument/2006/relationships/slideLayout" Target="../slideLayouts/slideLayout7.xml"/><Relationship Id="rId6" Type="http://schemas.openxmlformats.org/officeDocument/2006/relationships/image" Target="../media/image1.jpeg"/><Relationship Id="rId5" Type="http://schemas.openxmlformats.org/officeDocument/2006/relationships/image" Target="../media/image39.jpeg"/><Relationship Id="rId4" Type="http://schemas.openxmlformats.org/officeDocument/2006/relationships/image" Target="../media/image38.jpe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2.jpe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1.jpeg"/><Relationship Id="rId5" Type="http://schemas.openxmlformats.org/officeDocument/2006/relationships/image" Target="../media/image43.pn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2.jpeg"/><Relationship Id="rId2" Type="http://schemas.openxmlformats.org/officeDocument/2006/relationships/image" Target="../media/image44.jpeg"/><Relationship Id="rId1" Type="http://schemas.openxmlformats.org/officeDocument/2006/relationships/slideLayout" Target="../slideLayouts/slideLayout7.xml"/><Relationship Id="rId6" Type="http://schemas.openxmlformats.org/officeDocument/2006/relationships/image" Target="../media/image1.jpeg"/><Relationship Id="rId5" Type="http://schemas.openxmlformats.org/officeDocument/2006/relationships/image" Target="../media/image47.jpeg"/><Relationship Id="rId4" Type="http://schemas.openxmlformats.org/officeDocument/2006/relationships/image" Target="../media/image46.jpeg"/></Relationships>
</file>

<file path=ppt/slides/_rels/slide1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0.jpe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image" Target="../media/image53.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4.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1.jpe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58.png"/><Relationship Id="rId7" Type="http://schemas.openxmlformats.org/officeDocument/2006/relationships/image" Target="../media/image62.jpeg"/><Relationship Id="rId2" Type="http://schemas.openxmlformats.org/officeDocument/2006/relationships/image" Target="../media/image57.png"/><Relationship Id="rId1" Type="http://schemas.openxmlformats.org/officeDocument/2006/relationships/slideLayout" Target="../slideLayouts/slideLayout1.xml"/><Relationship Id="rId6" Type="http://schemas.openxmlformats.org/officeDocument/2006/relationships/image" Target="../media/image61.jpeg"/><Relationship Id="rId5" Type="http://schemas.openxmlformats.org/officeDocument/2006/relationships/image" Target="../media/image60.png"/><Relationship Id="rId4" Type="http://schemas.openxmlformats.org/officeDocument/2006/relationships/image" Target="../media/image59.png"/><Relationship Id="rId9" Type="http://schemas.openxmlformats.org/officeDocument/2006/relationships/image" Target="../media/image2.jpeg"/></Relationships>
</file>

<file path=ppt/slides/_rels/slide28.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64.png"/><Relationship Id="rId7" Type="http://schemas.openxmlformats.org/officeDocument/2006/relationships/image" Target="../media/image68.jpeg"/><Relationship Id="rId2" Type="http://schemas.openxmlformats.org/officeDocument/2006/relationships/image" Target="../media/image63.png"/><Relationship Id="rId1" Type="http://schemas.openxmlformats.org/officeDocument/2006/relationships/slideLayout" Target="../slideLayouts/slideLayout1.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 Id="rId9" Type="http://schemas.openxmlformats.org/officeDocument/2006/relationships/image" Target="../media/image2.jpeg"/></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70.png"/><Relationship Id="rId4" Type="http://schemas.openxmlformats.org/officeDocument/2006/relationships/image" Target="../media/image69.pn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1.jpe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77.jpeg"/><Relationship Id="rId4" Type="http://schemas.openxmlformats.org/officeDocument/2006/relationships/image" Target="../media/image76.jpeg"/></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image" Target="../media/image81.png"/></Relationships>
</file>

<file path=ppt/slides/_rels/slide3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1.jpeg"/></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5.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3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42910" y="2571744"/>
            <a:ext cx="7992888" cy="30162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3200" dirty="0">
                <a:solidFill>
                  <a:srgbClr val="222222"/>
                </a:solidFill>
                <a:latin typeface="Arial" pitchFamily="34" charset="0"/>
                <a:ea typeface="Calibri" pitchFamily="34" charset="0"/>
                <a:cs typeface="Arial" pitchFamily="34" charset="0"/>
              </a:rPr>
              <a:t>Annual</a:t>
            </a:r>
            <a:r>
              <a:rPr kumimoji="0" lang="en-US" sz="3200" b="0" i="0" u="none" strike="noStrike" cap="none" normalizeH="0" baseline="0" dirty="0">
                <a:ln>
                  <a:noFill/>
                </a:ln>
                <a:solidFill>
                  <a:srgbClr val="222222"/>
                </a:solidFill>
                <a:effectLst/>
                <a:latin typeface="Arial" pitchFamily="34" charset="0"/>
                <a:ea typeface="Calibri" pitchFamily="34" charset="0"/>
                <a:cs typeface="Arial" pitchFamily="34" charset="0"/>
              </a:rPr>
              <a:t> </a:t>
            </a:r>
            <a:r>
              <a:rPr kumimoji="0" lang="en-US" sz="3200" b="0" i="0" u="none" strike="noStrike" cap="none" normalizeH="0" baseline="0" dirty="0" smtClean="0">
                <a:ln>
                  <a:noFill/>
                </a:ln>
                <a:solidFill>
                  <a:srgbClr val="222222"/>
                </a:solidFill>
                <a:effectLst/>
                <a:latin typeface="Arial" pitchFamily="34" charset="0"/>
                <a:ea typeface="Calibri" pitchFamily="34" charset="0"/>
                <a:cs typeface="Arial" pitchFamily="34" charset="0"/>
              </a:rPr>
              <a:t>Activity Report</a:t>
            </a:r>
            <a:endParaRPr kumimoji="0" lang="en-US" sz="3200" b="0" i="0" u="none" strike="noStrike" cap="none" normalizeH="0" baseline="0" dirty="0">
              <a:ln>
                <a:noFill/>
              </a:ln>
              <a:solidFill>
                <a:srgbClr val="222222"/>
              </a:solidFill>
              <a:effectLst/>
              <a:latin typeface="Arial" pitchFamily="34" charset="0"/>
              <a:ea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lang="en-US" sz="3200" dirty="0">
                <a:solidFill>
                  <a:srgbClr val="222222"/>
                </a:solidFill>
                <a:latin typeface="Arial" pitchFamily="34" charset="0"/>
                <a:ea typeface="Calibri" pitchFamily="34" charset="0"/>
                <a:cs typeface="Arial" pitchFamily="34" charset="0"/>
              </a:rPr>
              <a:t>IIF </a:t>
            </a:r>
            <a:r>
              <a:rPr kumimoji="0" lang="en-US" sz="3200" b="0" i="0" u="none" strike="noStrike" cap="none" normalizeH="0" baseline="0" dirty="0">
                <a:ln>
                  <a:noFill/>
                </a:ln>
                <a:solidFill>
                  <a:srgbClr val="222222"/>
                </a:solidFill>
                <a:effectLst/>
                <a:latin typeface="Arial" pitchFamily="34" charset="0"/>
                <a:ea typeface="Calibri" pitchFamily="34" charset="0"/>
                <a:cs typeface="Arial" pitchFamily="34" charset="0"/>
              </a:rPr>
              <a:t>Northern Region</a:t>
            </a:r>
            <a:r>
              <a:rPr kumimoji="0" lang="en-US" sz="2000" b="0" i="0" u="none" strike="noStrike" cap="none" normalizeH="0" baseline="0" dirty="0">
                <a:ln>
                  <a:noFill/>
                </a:ln>
                <a:solidFill>
                  <a:srgbClr val="222222"/>
                </a:solidFill>
                <a:effectLst/>
                <a:latin typeface="Calibri"/>
                <a:ea typeface="Calibri" pitchFamily="34" charset="0"/>
                <a:cs typeface="Arial" pitchFamily="34" charset="0"/>
              </a:rPr>
              <a:t>  </a:t>
            </a:r>
            <a:r>
              <a:rPr kumimoji="0" lang="en-US" sz="3200" b="0" i="0" u="none" strike="noStrike" cap="none" normalizeH="0" baseline="0" dirty="0">
                <a:ln>
                  <a:noFill/>
                </a:ln>
                <a:solidFill>
                  <a:srgbClr val="222222"/>
                </a:solidFill>
                <a:effectLst/>
                <a:latin typeface="Arial" pitchFamily="34" charset="0"/>
                <a:ea typeface="Calibri" pitchFamily="34" charset="0"/>
                <a:cs typeface="Arial" pitchFamily="34" charset="0"/>
              </a:rPr>
              <a:t>2023-24</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lang="en-US" sz="3200" dirty="0">
                <a:solidFill>
                  <a:srgbClr val="222222"/>
                </a:solidFill>
                <a:latin typeface="Arial" pitchFamily="34" charset="0"/>
                <a:ea typeface="Calibri" pitchFamily="34" charset="0"/>
                <a:cs typeface="Arial" pitchFamily="34" charset="0"/>
              </a:rPr>
              <a:t>                     </a:t>
            </a:r>
            <a:endParaRPr kumimoji="0" lang="en-US" sz="3200" b="0" i="0" u="none" strike="noStrike" cap="none" normalizeH="0" baseline="0" dirty="0">
              <a:ln>
                <a:noFill/>
              </a:ln>
              <a:solidFill>
                <a:srgbClr val="222222"/>
              </a:solidFill>
              <a:effectLst/>
              <a:latin typeface="Arial" pitchFamily="34" charset="0"/>
              <a:ea typeface="Calibri"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a:ln>
                <a:noFill/>
              </a:ln>
              <a:solidFill>
                <a:srgbClr val="222222"/>
              </a:solidFill>
              <a:effectLst/>
              <a:latin typeface="Arial" pitchFamily="34" charset="0"/>
              <a:ea typeface="Calibri" pitchFamily="34" charset="0"/>
              <a:cs typeface="Arial" pitchFamily="34" charset="0"/>
            </a:endParaRPr>
          </a:p>
          <a:p>
            <a:r>
              <a:rPr lang="en-US" sz="3200" dirty="0" smtClean="0">
                <a:latin typeface="Times New Roman" pitchFamily="18" charset="0"/>
                <a:cs typeface="Times New Roman" pitchFamily="18" charset="0"/>
              </a:rPr>
              <a:t> </a:t>
            </a:r>
            <a:endParaRPr lang="en-US" sz="3200" dirty="0">
              <a:latin typeface="Times New Roman" pitchFamily="18" charset="0"/>
              <a:cs typeface="Times New Roman" pitchFamily="18" charset="0"/>
            </a:endParaRPr>
          </a:p>
          <a:p>
            <a:endParaRPr lang="en-US" dirty="0"/>
          </a:p>
        </p:txBody>
      </p:sp>
      <p:grpSp>
        <p:nvGrpSpPr>
          <p:cNvPr id="4" name="Group 5"/>
          <p:cNvGrpSpPr/>
          <p:nvPr/>
        </p:nvGrpSpPr>
        <p:grpSpPr>
          <a:xfrm>
            <a:off x="2285984" y="0"/>
            <a:ext cx="4626682" cy="897685"/>
            <a:chOff x="2835966" y="0"/>
            <a:chExt cx="5618916" cy="897685"/>
          </a:xfrm>
        </p:grpSpPr>
        <p:pic>
          <p:nvPicPr>
            <p:cNvPr id="5" name="Picture 4" descr="IMG-20231108-WA0017.jpg"/>
            <p:cNvPicPr>
              <a:picLocks noChangeAspect="1"/>
            </p:cNvPicPr>
            <p:nvPr/>
          </p:nvPicPr>
          <p:blipFill>
            <a:blip r:embed="rId2"/>
            <a:srcRect r="53923" b="88955"/>
            <a:stretch>
              <a:fillRect/>
            </a:stretch>
          </p:blipFill>
          <p:spPr>
            <a:xfrm>
              <a:off x="2835966" y="0"/>
              <a:ext cx="4465982" cy="897685"/>
            </a:xfrm>
            <a:prstGeom prst="rect">
              <a:avLst/>
            </a:prstGeom>
          </p:spPr>
        </p:pic>
        <p:pic>
          <p:nvPicPr>
            <p:cNvPr id="6" name="Picture 5" descr="WhatsApp Image 2024-04-02 at 5.34.33 PM (1).jpeg"/>
            <p:cNvPicPr>
              <a:picLocks noChangeAspect="1"/>
            </p:cNvPicPr>
            <p:nvPr/>
          </p:nvPicPr>
          <p:blipFill>
            <a:blip r:embed="rId3" cstate="print"/>
            <a:stretch>
              <a:fillRect/>
            </a:stretch>
          </p:blipFill>
          <p:spPr>
            <a:xfrm>
              <a:off x="7653711" y="185531"/>
              <a:ext cx="801171" cy="703526"/>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ChangeArrowheads="1"/>
          </p:cNvSpPr>
          <p:nvPr/>
        </p:nvSpPr>
        <p:spPr bwMode="auto">
          <a:xfrm>
            <a:off x="0" y="1714489"/>
            <a:ext cx="9144000"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kumimoji="0" lang="en-US" sz="24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April-2023</a:t>
            </a:r>
          </a:p>
          <a:p>
            <a:endParaRPr kumimoji="0" lang="en-US" sz="2000" i="0"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p>
            <a:r>
              <a:rPr kumimoji="0" lang="en-US" sz="200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1. FIC under its International Connect Cell and IIF NR hosted the Russian delegation at IIF New Delhi office on 13.04.2023</a:t>
            </a:r>
            <a:r>
              <a:rPr lang="en-US" sz="2400" dirty="0"/>
              <a:t>  </a:t>
            </a:r>
          </a:p>
          <a:p>
            <a:r>
              <a:rPr lang="en-US" sz="2000" dirty="0">
                <a:latin typeface="Times New Roman" pitchFamily="18" charset="0"/>
                <a:cs typeface="Times New Roman" pitchFamily="18" charset="0"/>
              </a:rPr>
              <a:t>The Russian delegation was led by Mr. Roman </a:t>
            </a:r>
            <a:r>
              <a:rPr lang="en-US" sz="2000" dirty="0" err="1">
                <a:latin typeface="Times New Roman" pitchFamily="18" charset="0"/>
                <a:cs typeface="Times New Roman" pitchFamily="18" charset="0"/>
              </a:rPr>
              <a:t>Vorobev</a:t>
            </a:r>
            <a:r>
              <a:rPr lang="en-US" sz="2000" dirty="0">
                <a:latin typeface="Times New Roman" pitchFamily="18" charset="0"/>
                <a:cs typeface="Times New Roman" pitchFamily="18" charset="0"/>
              </a:rPr>
              <a:t>, OMK Steel, Russia and his team. Mr. Roman is also an ex- diplomat actively working in Indian sub-continent</a:t>
            </a:r>
            <a:endParaRPr kumimoji="0" lang="en-US" sz="200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13" name="Picture 12"/>
          <p:cNvPicPr/>
          <p:nvPr/>
        </p:nvPicPr>
        <p:blipFill>
          <a:blip r:embed="rId2" cstate="print">
            <a:extLst>
              <a:ext uri="{28A0092B-C50C-407E-A947-70E740481C1C}">
                <a14:useLocalDpi xmlns:a14="http://schemas.microsoft.com/office/drawing/2010/main" xmlns="" val="0"/>
              </a:ext>
            </a:extLst>
          </a:blip>
          <a:stretch>
            <a:fillRect/>
          </a:stretch>
        </p:blipFill>
        <p:spPr>
          <a:xfrm>
            <a:off x="1714480" y="4000504"/>
            <a:ext cx="5775960" cy="2643206"/>
          </a:xfrm>
          <a:prstGeom prst="rect">
            <a:avLst/>
          </a:prstGeom>
        </p:spPr>
      </p:pic>
      <p:grpSp>
        <p:nvGrpSpPr>
          <p:cNvPr id="5" name="Group 5"/>
          <p:cNvGrpSpPr/>
          <p:nvPr/>
        </p:nvGrpSpPr>
        <p:grpSpPr>
          <a:xfrm>
            <a:off x="2285984" y="0"/>
            <a:ext cx="4626682" cy="897685"/>
            <a:chOff x="2835966" y="0"/>
            <a:chExt cx="5618916" cy="897685"/>
          </a:xfrm>
        </p:grpSpPr>
        <p:pic>
          <p:nvPicPr>
            <p:cNvPr id="6" name="Picture 5" descr="IMG-20231108-WA0017.jpg"/>
            <p:cNvPicPr>
              <a:picLocks noChangeAspect="1"/>
            </p:cNvPicPr>
            <p:nvPr/>
          </p:nvPicPr>
          <p:blipFill>
            <a:blip r:embed="rId3"/>
            <a:srcRect r="53923" b="88955"/>
            <a:stretch>
              <a:fillRect/>
            </a:stretch>
          </p:blipFill>
          <p:spPr>
            <a:xfrm>
              <a:off x="2835966" y="0"/>
              <a:ext cx="4465982" cy="897685"/>
            </a:xfrm>
            <a:prstGeom prst="rect">
              <a:avLst/>
            </a:prstGeom>
          </p:spPr>
        </p:pic>
        <p:pic>
          <p:nvPicPr>
            <p:cNvPr id="7" name="Picture 6" descr="WhatsApp Image 2024-04-02 at 5.34.33 PM (1).jpeg"/>
            <p:cNvPicPr>
              <a:picLocks noChangeAspect="1"/>
            </p:cNvPicPr>
            <p:nvPr/>
          </p:nvPicPr>
          <p:blipFill>
            <a:blip r:embed="rId4" cstate="print"/>
            <a:stretch>
              <a:fillRect/>
            </a:stretch>
          </p:blipFill>
          <p:spPr>
            <a:xfrm>
              <a:off x="7653711" y="185531"/>
              <a:ext cx="801171" cy="703526"/>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
          <p:cNvSpPr>
            <a:spLocks noChangeArrowheads="1"/>
          </p:cNvSpPr>
          <p:nvPr/>
        </p:nvSpPr>
        <p:spPr bwMode="auto">
          <a:xfrm>
            <a:off x="428596" y="1643051"/>
            <a:ext cx="8215339" cy="169277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en-US" sz="2400" b="1" dirty="0">
                <a:latin typeface="Times New Roman" pitchFamily="18" charset="0"/>
                <a:ea typeface="Calibri" pitchFamily="34" charset="0"/>
                <a:cs typeface="Times New Roman" pitchFamily="18" charset="0"/>
              </a:rPr>
              <a:t> May - 2023</a:t>
            </a:r>
          </a:p>
          <a:p>
            <a:pPr lvl="0" algn="ctr" fontAlgn="base">
              <a:spcBef>
                <a:spcPct val="0"/>
              </a:spcBef>
              <a:spcAft>
                <a:spcPct val="0"/>
              </a:spcAft>
            </a:pPr>
            <a:endParaRPr kumimoji="0" lang="en-US" sz="2000" b="1" i="0" u="none" strike="noStrike" cap="none" normalizeH="0" baseline="0" dirty="0">
              <a:ln>
                <a:noFill/>
              </a:ln>
              <a:solidFill>
                <a:schemeClr val="tx1"/>
              </a:solidFill>
              <a:effectLst/>
              <a:latin typeface="Bahnschrift Light"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lang="en-US" sz="2000" b="1" dirty="0">
                <a:latin typeface="Bahnschrift Light" pitchFamily="34" charset="0"/>
                <a:ea typeface="Calibri" pitchFamily="34" charset="0"/>
                <a:cs typeface="Times New Roman" pitchFamily="18" charset="0"/>
              </a:rPr>
              <a:t>2</a:t>
            </a:r>
            <a:r>
              <a:rPr kumimoji="0" lang="en-US" sz="2000" b="1" i="0" u="none" strike="noStrike" cap="none" normalizeH="0" baseline="0" dirty="0">
                <a:ln>
                  <a:noFill/>
                </a:ln>
                <a:solidFill>
                  <a:schemeClr val="tx1"/>
                </a:solidFill>
                <a:effectLst/>
                <a:latin typeface="Bahnschrift Light" pitchFamily="34" charset="0"/>
                <a:ea typeface="Calibri" pitchFamily="34" charset="0"/>
                <a:cs typeface="Times New Roman" pitchFamily="18" charset="0"/>
              </a:rPr>
              <a:t>. </a:t>
            </a:r>
            <a:r>
              <a:rPr lang="en-US" sz="2000" dirty="0">
                <a:latin typeface="Times New Roman" pitchFamily="18" charset="0"/>
                <a:ea typeface="Calibri" pitchFamily="34" charset="0"/>
                <a:cs typeface="Times New Roman" pitchFamily="18" charset="0"/>
              </a:rPr>
              <a:t>IIF</a:t>
            </a:r>
            <a:r>
              <a:rPr lang="en-US" sz="2000" b="1" dirty="0">
                <a:latin typeface="Times New Roman" pitchFamily="18" charset="0"/>
                <a:ea typeface="Calibri" pitchFamily="34" charset="0"/>
                <a:cs typeface="Times New Roman" pitchFamily="18" charset="0"/>
              </a:rPr>
              <a:t> </a:t>
            </a: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NR and IIF Chandigarh Chapter conducted an awareness program on </a:t>
            </a:r>
            <a:r>
              <a:rPr kumimoji="0" lang="en-US" sz="20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Low cost Automation, how to reduce casting defects and SIDBI Schemes for MSMEs </a:t>
            </a: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on 26</a:t>
            </a:r>
            <a:r>
              <a:rPr kumimoji="0" lang="en-US" sz="2000" b="0" i="0" u="none" strike="noStrike" cap="none" normalizeH="0" baseline="30000" dirty="0">
                <a:ln>
                  <a:noFill/>
                </a:ln>
                <a:solidFill>
                  <a:schemeClr val="tx1"/>
                </a:solidFill>
                <a:effectLst/>
                <a:latin typeface="Times New Roman" pitchFamily="18" charset="0"/>
                <a:ea typeface="Calibri" pitchFamily="34" charset="0"/>
                <a:cs typeface="Times New Roman" pitchFamily="18" charset="0"/>
              </a:rPr>
              <a:t>th</a:t>
            </a: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May 2023 at Jalandhar.</a:t>
            </a:r>
            <a:endParaRPr kumimoji="0" lang="en-US" sz="2000"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13" name="Picture 12" descr="WhatsApp%20Image%202023-07-13%20at%2016"/>
          <p:cNvPicPr/>
          <p:nvPr/>
        </p:nvPicPr>
        <p:blipFill>
          <a:blip r:embed="rId2" cstate="print"/>
          <a:srcRect/>
          <a:stretch>
            <a:fillRect/>
          </a:stretch>
        </p:blipFill>
        <p:spPr bwMode="auto">
          <a:xfrm>
            <a:off x="1" y="3714752"/>
            <a:ext cx="2500297" cy="2286015"/>
          </a:xfrm>
          <a:prstGeom prst="rect">
            <a:avLst/>
          </a:prstGeom>
          <a:noFill/>
          <a:ln w="9525">
            <a:noFill/>
            <a:miter lim="800000"/>
            <a:headEnd/>
            <a:tailEnd/>
          </a:ln>
        </p:spPr>
      </p:pic>
      <p:pic>
        <p:nvPicPr>
          <p:cNvPr id="14" name="Picture 13" descr="WhatsApp%20Image%202023-07-13%20at%2016"/>
          <p:cNvPicPr/>
          <p:nvPr/>
        </p:nvPicPr>
        <p:blipFill>
          <a:blip r:embed="rId3"/>
          <a:srcRect b="22253"/>
          <a:stretch>
            <a:fillRect/>
          </a:stretch>
        </p:blipFill>
        <p:spPr bwMode="auto">
          <a:xfrm>
            <a:off x="2571736" y="3714753"/>
            <a:ext cx="4286248" cy="2286015"/>
          </a:xfrm>
          <a:prstGeom prst="rect">
            <a:avLst/>
          </a:prstGeom>
          <a:noFill/>
          <a:ln w="9525">
            <a:noFill/>
            <a:miter lim="800000"/>
            <a:headEnd/>
            <a:tailEnd/>
          </a:ln>
        </p:spPr>
      </p:pic>
      <p:pic>
        <p:nvPicPr>
          <p:cNvPr id="15" name="Picture 14" descr="WhatsApp Image 2023-08-08 at 14"/>
          <p:cNvPicPr/>
          <p:nvPr/>
        </p:nvPicPr>
        <p:blipFill>
          <a:blip r:embed="rId4"/>
          <a:srcRect r="43817"/>
          <a:stretch>
            <a:fillRect/>
          </a:stretch>
        </p:blipFill>
        <p:spPr bwMode="auto">
          <a:xfrm>
            <a:off x="6929453" y="3643314"/>
            <a:ext cx="2214547" cy="2428891"/>
          </a:xfrm>
          <a:prstGeom prst="rect">
            <a:avLst/>
          </a:prstGeom>
          <a:noFill/>
          <a:ln w="9525">
            <a:noFill/>
            <a:miter lim="800000"/>
            <a:headEnd/>
            <a:tailEnd/>
          </a:ln>
        </p:spPr>
      </p:pic>
      <p:grpSp>
        <p:nvGrpSpPr>
          <p:cNvPr id="8" name="Group 5"/>
          <p:cNvGrpSpPr/>
          <p:nvPr/>
        </p:nvGrpSpPr>
        <p:grpSpPr>
          <a:xfrm>
            <a:off x="2285984" y="0"/>
            <a:ext cx="4626682" cy="897685"/>
            <a:chOff x="2835966" y="0"/>
            <a:chExt cx="5618916" cy="897685"/>
          </a:xfrm>
        </p:grpSpPr>
        <p:pic>
          <p:nvPicPr>
            <p:cNvPr id="9" name="Picture 8" descr="IMG-20231108-WA0017.jpg"/>
            <p:cNvPicPr>
              <a:picLocks noChangeAspect="1"/>
            </p:cNvPicPr>
            <p:nvPr/>
          </p:nvPicPr>
          <p:blipFill>
            <a:blip r:embed="rId5"/>
            <a:srcRect r="53923" b="88955"/>
            <a:stretch>
              <a:fillRect/>
            </a:stretch>
          </p:blipFill>
          <p:spPr>
            <a:xfrm>
              <a:off x="2835966" y="0"/>
              <a:ext cx="4465982" cy="897685"/>
            </a:xfrm>
            <a:prstGeom prst="rect">
              <a:avLst/>
            </a:prstGeom>
          </p:spPr>
        </p:pic>
        <p:pic>
          <p:nvPicPr>
            <p:cNvPr id="10" name="Picture 9" descr="WhatsApp Image 2024-04-02 at 5.34.33 PM (1).jpeg"/>
            <p:cNvPicPr>
              <a:picLocks noChangeAspect="1"/>
            </p:cNvPicPr>
            <p:nvPr/>
          </p:nvPicPr>
          <p:blipFill>
            <a:blip r:embed="rId6" cstate="print"/>
            <a:stretch>
              <a:fillRect/>
            </a:stretch>
          </p:blipFill>
          <p:spPr>
            <a:xfrm>
              <a:off x="7653711" y="185531"/>
              <a:ext cx="801171" cy="703526"/>
            </a:xfrm>
            <a:prstGeom prst="rect">
              <a:avLst/>
            </a:prstGeom>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0" y="1785926"/>
            <a:ext cx="9144000" cy="169277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June-2023</a:t>
            </a:r>
          </a:p>
          <a:p>
            <a:pPr marL="0" marR="0" lvl="0" indent="0" algn="ctr" defTabSz="914400" rtl="0" eaLnBrk="1" fontAlgn="base" latinLnBrk="0" hangingPunct="1">
              <a:lnSpc>
                <a:spcPct val="100000"/>
              </a:lnSpc>
              <a:spcBef>
                <a:spcPct val="0"/>
              </a:spcBef>
              <a:spcAft>
                <a:spcPct val="0"/>
              </a:spcAft>
              <a:buClrTx/>
              <a:buSzTx/>
              <a:buFontTx/>
              <a:buNone/>
              <a:tabLst/>
            </a:pPr>
            <a:endParaRPr lang="en-US" sz="2000" b="1" dirty="0">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lang="en-US" sz="2000" b="1" dirty="0">
                <a:latin typeface="Times New Roman" pitchFamily="18" charset="0"/>
                <a:ea typeface="Calibri" pitchFamily="34" charset="0"/>
                <a:cs typeface="Times New Roman" pitchFamily="18" charset="0"/>
              </a:rPr>
              <a:t>3</a:t>
            </a: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IIF under its International Connect Cell through FIC joined the </a:t>
            </a:r>
            <a:r>
              <a:rPr kumimoji="0" lang="en-US" sz="20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Indo-</a:t>
            </a:r>
            <a:r>
              <a:rPr lang="en-US" sz="2000" b="1" dirty="0">
                <a:latin typeface="Times New Roman" pitchFamily="18" charset="0"/>
                <a:ea typeface="Calibri" pitchFamily="34" charset="0"/>
                <a:cs typeface="Times New Roman" pitchFamily="18" charset="0"/>
              </a:rPr>
              <a:t>S</a:t>
            </a:r>
            <a:r>
              <a:rPr kumimoji="0" lang="en-US" sz="20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candinavian Leadership Conference &amp; Workshop </a:t>
            </a: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on the topic "</a:t>
            </a:r>
            <a:r>
              <a:rPr kumimoji="0" lang="en-US" sz="20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New World Order</a:t>
            </a: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held on 6th June 2023 organized by, NTPC, NOIDA. </a:t>
            </a:r>
            <a:endParaRPr kumimoji="0" lang="en-US" sz="2000"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3" name="Picture 2" descr="WhatsApp Image 2023-08-08 at 12.59.47.jpeg"/>
          <p:cNvPicPr/>
          <p:nvPr/>
        </p:nvPicPr>
        <p:blipFill>
          <a:blip r:embed="rId2" cstate="print"/>
          <a:srcRect l="9434" t="10000"/>
          <a:stretch>
            <a:fillRect/>
          </a:stretch>
        </p:blipFill>
        <p:spPr>
          <a:xfrm>
            <a:off x="428597" y="4000504"/>
            <a:ext cx="3571900" cy="2000264"/>
          </a:xfrm>
          <a:prstGeom prst="rect">
            <a:avLst/>
          </a:prstGeom>
        </p:spPr>
      </p:pic>
      <p:pic>
        <p:nvPicPr>
          <p:cNvPr id="4" name="Picture 3" descr="WhatsApp Image 2023-08-08 at 12.59.48.jpeg"/>
          <p:cNvPicPr/>
          <p:nvPr/>
        </p:nvPicPr>
        <p:blipFill>
          <a:blip r:embed="rId3" cstate="print"/>
          <a:srcRect l="10638" t="13793" r="6383"/>
          <a:stretch>
            <a:fillRect/>
          </a:stretch>
        </p:blipFill>
        <p:spPr>
          <a:xfrm>
            <a:off x="4357687" y="4000504"/>
            <a:ext cx="3857652" cy="2000264"/>
          </a:xfrm>
          <a:prstGeom prst="rect">
            <a:avLst/>
          </a:prstGeom>
        </p:spPr>
      </p:pic>
      <p:grpSp>
        <p:nvGrpSpPr>
          <p:cNvPr id="6" name="Group 5"/>
          <p:cNvGrpSpPr/>
          <p:nvPr/>
        </p:nvGrpSpPr>
        <p:grpSpPr>
          <a:xfrm>
            <a:off x="2285984" y="0"/>
            <a:ext cx="4626682" cy="897685"/>
            <a:chOff x="2835966" y="0"/>
            <a:chExt cx="5618916" cy="897685"/>
          </a:xfrm>
        </p:grpSpPr>
        <p:pic>
          <p:nvPicPr>
            <p:cNvPr id="7" name="Picture 6" descr="IMG-20231108-WA0017.jpg"/>
            <p:cNvPicPr>
              <a:picLocks noChangeAspect="1"/>
            </p:cNvPicPr>
            <p:nvPr/>
          </p:nvPicPr>
          <p:blipFill>
            <a:blip r:embed="rId4"/>
            <a:srcRect r="53923" b="88955"/>
            <a:stretch>
              <a:fillRect/>
            </a:stretch>
          </p:blipFill>
          <p:spPr>
            <a:xfrm>
              <a:off x="2835966" y="0"/>
              <a:ext cx="4465982" cy="897685"/>
            </a:xfrm>
            <a:prstGeom prst="rect">
              <a:avLst/>
            </a:prstGeom>
          </p:spPr>
        </p:pic>
        <p:pic>
          <p:nvPicPr>
            <p:cNvPr id="8" name="Picture 7" descr="WhatsApp Image 2024-04-02 at 5.34.33 PM (1).jpeg"/>
            <p:cNvPicPr>
              <a:picLocks noChangeAspect="1"/>
            </p:cNvPicPr>
            <p:nvPr/>
          </p:nvPicPr>
          <p:blipFill>
            <a:blip r:embed="rId5" cstate="print"/>
            <a:stretch>
              <a:fillRect/>
            </a:stretch>
          </p:blipFill>
          <p:spPr>
            <a:xfrm>
              <a:off x="7653711" y="185531"/>
              <a:ext cx="801171" cy="703526"/>
            </a:xfrm>
            <a:prstGeom prst="rect">
              <a:avLst/>
            </a:prstGeom>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5861"/>
            <a:ext cx="9144000" cy="2431435"/>
          </a:xfrm>
          <a:prstGeom prst="rect">
            <a:avLst/>
          </a:prstGeom>
        </p:spPr>
        <p:txBody>
          <a:bodyPr wrap="square">
            <a:spAutoFit/>
          </a:bodyPr>
          <a:lstStyle/>
          <a:p>
            <a:pPr algn="ctr"/>
            <a:r>
              <a:rPr lang="en-US" sz="2400" b="1" dirty="0">
                <a:latin typeface="Times New Roman" pitchFamily="18" charset="0"/>
                <a:cs typeface="Times New Roman" pitchFamily="18" charset="0"/>
              </a:rPr>
              <a:t>July-2023</a:t>
            </a:r>
          </a:p>
          <a:p>
            <a:endParaRPr lang="en-US" sz="2400" b="1" dirty="0">
              <a:latin typeface="Times New Roman" pitchFamily="18" charset="0"/>
              <a:cs typeface="Times New Roman" pitchFamily="18" charset="0"/>
            </a:endParaRPr>
          </a:p>
          <a:p>
            <a:r>
              <a:rPr lang="en-US" sz="2400" b="1" dirty="0">
                <a:latin typeface="Times New Roman" pitchFamily="18" charset="0"/>
                <a:cs typeface="Times New Roman" pitchFamily="18" charset="0"/>
              </a:rPr>
              <a:t>4</a:t>
            </a:r>
            <a:r>
              <a:rPr lang="en-US" sz="2000" dirty="0">
                <a:latin typeface="Times New Roman" pitchFamily="18" charset="0"/>
                <a:cs typeface="Times New Roman" pitchFamily="18" charset="0"/>
              </a:rPr>
              <a:t>. IIF NR &amp; FIC organized B2B meetings on 19</a:t>
            </a:r>
            <a:r>
              <a:rPr lang="en-US" sz="2000" baseline="30000" dirty="0">
                <a:latin typeface="Times New Roman" pitchFamily="18" charset="0"/>
                <a:cs typeface="Times New Roman" pitchFamily="18" charset="0"/>
              </a:rPr>
              <a:t>th</a:t>
            </a:r>
            <a:r>
              <a:rPr lang="en-US" sz="2000" dirty="0">
                <a:latin typeface="Times New Roman" pitchFamily="18" charset="0"/>
                <a:cs typeface="Times New Roman" pitchFamily="18" charset="0"/>
              </a:rPr>
              <a:t> July 2023 at IIF New Delhi office. </a:t>
            </a:r>
          </a:p>
          <a:p>
            <a:r>
              <a:rPr lang="en-US" sz="2000" b="1" dirty="0">
                <a:latin typeface="Times New Roman" pitchFamily="18" charset="0"/>
                <a:cs typeface="Times New Roman" pitchFamily="18" charset="0"/>
              </a:rPr>
              <a:t>Buyers Present</a:t>
            </a:r>
            <a:r>
              <a:rPr lang="en-US" sz="2000" dirty="0">
                <a:latin typeface="Times New Roman" pitchFamily="18" charset="0"/>
                <a:cs typeface="Times New Roman" pitchFamily="18" charset="0"/>
              </a:rPr>
              <a:t>:</a:t>
            </a:r>
            <a:br>
              <a:rPr lang="en-US" sz="2000" dirty="0">
                <a:latin typeface="Times New Roman" pitchFamily="18" charset="0"/>
                <a:cs typeface="Times New Roman" pitchFamily="18" charset="0"/>
              </a:rPr>
            </a:br>
            <a:r>
              <a:rPr lang="en-US" sz="2000" dirty="0">
                <a:latin typeface="Times New Roman" pitchFamily="18" charset="0"/>
                <a:cs typeface="Times New Roman" pitchFamily="18" charset="0"/>
              </a:rPr>
              <a:t>- Signal Workshop, Indian Railways, Ghaziabad </a:t>
            </a:r>
          </a:p>
          <a:p>
            <a:r>
              <a:rPr lang="en-US" sz="2000" dirty="0">
                <a:latin typeface="Times New Roman" pitchFamily="18" charset="0"/>
                <a:cs typeface="Times New Roman" pitchFamily="18" charset="0"/>
              </a:rPr>
              <a:t>- Danieli Corus Limited. </a:t>
            </a:r>
          </a:p>
          <a:p>
            <a:r>
              <a:rPr lang="en-US" sz="2000" b="1" dirty="0">
                <a:latin typeface="Times New Roman" pitchFamily="18" charset="0"/>
                <a:cs typeface="Times New Roman" pitchFamily="18" charset="0"/>
              </a:rPr>
              <a:t>Sellers: 15</a:t>
            </a:r>
          </a:p>
        </p:txBody>
      </p:sp>
      <p:pic>
        <p:nvPicPr>
          <p:cNvPr id="3" name="Picture 2"/>
          <p:cNvPicPr/>
          <p:nvPr/>
        </p:nvPicPr>
        <p:blipFill>
          <a:blip r:embed="rId2">
            <a:extLst>
              <a:ext uri="{28A0092B-C50C-407E-A947-70E740481C1C}">
                <a14:useLocalDpi xmlns:a14="http://schemas.microsoft.com/office/drawing/2010/main" xmlns="" val="0"/>
              </a:ext>
            </a:extLst>
          </a:blip>
          <a:srcRect l="5236" r="67274" b="82832"/>
          <a:stretch>
            <a:fillRect/>
          </a:stretch>
        </p:blipFill>
        <p:spPr>
          <a:xfrm>
            <a:off x="0" y="3929067"/>
            <a:ext cx="2571736" cy="2643206"/>
          </a:xfrm>
          <a:prstGeom prst="rect">
            <a:avLst/>
          </a:prstGeom>
        </p:spPr>
      </p:pic>
      <p:pic>
        <p:nvPicPr>
          <p:cNvPr id="4" name="Picture 3"/>
          <p:cNvPicPr/>
          <p:nvPr/>
        </p:nvPicPr>
        <p:blipFill>
          <a:blip r:embed="rId2">
            <a:extLst>
              <a:ext uri="{28A0092B-C50C-407E-A947-70E740481C1C}">
                <a14:useLocalDpi xmlns:a14="http://schemas.microsoft.com/office/drawing/2010/main" xmlns="" val="0"/>
              </a:ext>
            </a:extLst>
          </a:blip>
          <a:srcRect t="33905" r="25127" b="17810"/>
          <a:stretch>
            <a:fillRect/>
          </a:stretch>
        </p:blipFill>
        <p:spPr>
          <a:xfrm>
            <a:off x="5058141" y="3929067"/>
            <a:ext cx="4085860" cy="2928934"/>
          </a:xfrm>
          <a:prstGeom prst="rect">
            <a:avLst/>
          </a:prstGeom>
        </p:spPr>
      </p:pic>
      <p:pic>
        <p:nvPicPr>
          <p:cNvPr id="5" name="Picture 4"/>
          <p:cNvPicPr/>
          <p:nvPr/>
        </p:nvPicPr>
        <p:blipFill>
          <a:blip r:embed="rId2">
            <a:extLst>
              <a:ext uri="{28A0092B-C50C-407E-A947-70E740481C1C}">
                <a14:useLocalDpi xmlns:a14="http://schemas.microsoft.com/office/drawing/2010/main" xmlns="" val="0"/>
              </a:ext>
            </a:extLst>
          </a:blip>
          <a:srcRect l="66762" r="4437" b="66095"/>
          <a:stretch>
            <a:fillRect/>
          </a:stretch>
        </p:blipFill>
        <p:spPr>
          <a:xfrm>
            <a:off x="2643175" y="3929067"/>
            <a:ext cx="2286016" cy="2928934"/>
          </a:xfrm>
          <a:prstGeom prst="rect">
            <a:avLst/>
          </a:prstGeom>
        </p:spPr>
      </p:pic>
      <p:grpSp>
        <p:nvGrpSpPr>
          <p:cNvPr id="7" name="Group 5"/>
          <p:cNvGrpSpPr/>
          <p:nvPr/>
        </p:nvGrpSpPr>
        <p:grpSpPr>
          <a:xfrm>
            <a:off x="2285984" y="0"/>
            <a:ext cx="4626682" cy="897685"/>
            <a:chOff x="2835966" y="0"/>
            <a:chExt cx="5618916" cy="897685"/>
          </a:xfrm>
        </p:grpSpPr>
        <p:pic>
          <p:nvPicPr>
            <p:cNvPr id="8" name="Picture 7" descr="IMG-20231108-WA0017.jpg"/>
            <p:cNvPicPr>
              <a:picLocks noChangeAspect="1"/>
            </p:cNvPicPr>
            <p:nvPr/>
          </p:nvPicPr>
          <p:blipFill>
            <a:blip r:embed="rId3"/>
            <a:srcRect r="53923" b="88955"/>
            <a:stretch>
              <a:fillRect/>
            </a:stretch>
          </p:blipFill>
          <p:spPr>
            <a:xfrm>
              <a:off x="2835966" y="0"/>
              <a:ext cx="4465982" cy="897685"/>
            </a:xfrm>
            <a:prstGeom prst="rect">
              <a:avLst/>
            </a:prstGeom>
          </p:spPr>
        </p:pic>
        <p:pic>
          <p:nvPicPr>
            <p:cNvPr id="9" name="Picture 8" descr="WhatsApp Image 2024-04-02 at 5.34.33 PM (1).jpeg"/>
            <p:cNvPicPr>
              <a:picLocks noChangeAspect="1"/>
            </p:cNvPicPr>
            <p:nvPr/>
          </p:nvPicPr>
          <p:blipFill>
            <a:blip r:embed="rId4" cstate="print"/>
            <a:stretch>
              <a:fillRect/>
            </a:stretch>
          </p:blipFill>
          <p:spPr>
            <a:xfrm>
              <a:off x="7653711" y="185531"/>
              <a:ext cx="801171" cy="703526"/>
            </a:xfrm>
            <a:prstGeom prst="rect">
              <a:avLst/>
            </a:prstGeom>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0" y="1571612"/>
            <a:ext cx="9144000" cy="169277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July-2023</a:t>
            </a:r>
          </a:p>
          <a:p>
            <a:pPr marL="0" marR="0" lvl="0" indent="0" defTabSz="914400" rtl="0" eaLnBrk="1" fontAlgn="base" latinLnBrk="0" hangingPunct="1">
              <a:lnSpc>
                <a:spcPct val="100000"/>
              </a:lnSpc>
              <a:spcBef>
                <a:spcPct val="0"/>
              </a:spcBef>
              <a:spcAft>
                <a:spcPct val="0"/>
              </a:spcAft>
              <a:buClrTx/>
              <a:buSzTx/>
              <a:buFontTx/>
              <a:buNone/>
              <a:tabLst/>
            </a:pPr>
            <a:endParaRPr lang="en-US" sz="2000" b="1" dirty="0">
              <a:latin typeface="Times New Roman" pitchFamily="18" charset="0"/>
              <a:ea typeface="Calibri" pitchFamily="34" charset="0"/>
              <a:cs typeface="Times New Roman" pitchFamily="18" charset="0"/>
            </a:endParaRPr>
          </a:p>
          <a:p>
            <a:pPr marL="0" marR="0" lvl="0" indent="0" defTabSz="914400" rtl="0" eaLnBrk="1" fontAlgn="base" latinLnBrk="0" hangingPunct="1">
              <a:lnSpc>
                <a:spcPct val="100000"/>
              </a:lnSpc>
              <a:spcBef>
                <a:spcPct val="0"/>
              </a:spcBef>
              <a:spcAft>
                <a:spcPct val="0"/>
              </a:spcAft>
              <a:buClrTx/>
              <a:buSzTx/>
              <a:buFontTx/>
              <a:buNone/>
              <a:tabLst/>
            </a:pPr>
            <a:r>
              <a:rPr lang="en-US" sz="2000" b="1" dirty="0">
                <a:latin typeface="Times New Roman" pitchFamily="18" charset="0"/>
                <a:ea typeface="Calibri" pitchFamily="34" charset="0"/>
                <a:cs typeface="Times New Roman" pitchFamily="18" charset="0"/>
              </a:rPr>
              <a:t>5</a:t>
            </a: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Seminar on “</a:t>
            </a:r>
            <a:r>
              <a:rPr kumimoji="0" lang="en-US" sz="20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MSME ZED Certification and its benefits for the Foundry Industry</a:t>
            </a: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 24</a:t>
            </a:r>
            <a:r>
              <a:rPr kumimoji="0" lang="en-US" sz="2000" b="0" i="0" u="none" strike="noStrike" cap="none" normalizeH="0" baseline="30000" dirty="0">
                <a:ln>
                  <a:noFill/>
                </a:ln>
                <a:solidFill>
                  <a:schemeClr val="tx1"/>
                </a:solidFill>
                <a:effectLst/>
                <a:latin typeface="Times New Roman" pitchFamily="18" charset="0"/>
                <a:ea typeface="Calibri" pitchFamily="34" charset="0"/>
                <a:cs typeface="Times New Roman" pitchFamily="18" charset="0"/>
              </a:rPr>
              <a:t>th</a:t>
            </a: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July 2023 at IIF New Delhi. Dr. Ramanand Shukla, Director &amp; Head, ZED – Quality Council of India (QCI) was the Key Speaker.</a:t>
            </a:r>
            <a:r>
              <a:rPr kumimoji="0" lang="en-US" sz="2000" b="0" i="0" u="none" strike="noStrike" cap="none" normalizeH="0" baseline="0" dirty="0">
                <a:ln>
                  <a:noFill/>
                </a:ln>
                <a:solidFill>
                  <a:schemeClr val="tx1"/>
                </a:solidFill>
                <a:effectLst/>
                <a:latin typeface="Times New Roman" pitchFamily="18" charset="0"/>
                <a:cs typeface="Times New Roman" pitchFamily="18" charset="0"/>
              </a:rPr>
              <a:t> </a:t>
            </a:r>
          </a:p>
        </p:txBody>
      </p:sp>
      <p:pic>
        <p:nvPicPr>
          <p:cNvPr id="4" name="Picture 3" descr="WhatsApp Image 2023-12-15 at 11.06.22 AM.jpeg"/>
          <p:cNvPicPr>
            <a:picLocks noChangeAspect="1"/>
          </p:cNvPicPr>
          <p:nvPr/>
        </p:nvPicPr>
        <p:blipFill>
          <a:blip r:embed="rId2"/>
          <a:stretch>
            <a:fillRect/>
          </a:stretch>
        </p:blipFill>
        <p:spPr>
          <a:xfrm>
            <a:off x="4143372" y="3538905"/>
            <a:ext cx="4286280" cy="3033367"/>
          </a:xfrm>
          <a:prstGeom prst="rect">
            <a:avLst/>
          </a:prstGeom>
        </p:spPr>
      </p:pic>
      <p:pic>
        <p:nvPicPr>
          <p:cNvPr id="6" name="Picture 5" descr="WhatsApp Image 2023-12-15 at 11.06.21 AM (1).jpeg"/>
          <p:cNvPicPr>
            <a:picLocks noChangeAspect="1"/>
          </p:cNvPicPr>
          <p:nvPr/>
        </p:nvPicPr>
        <p:blipFill>
          <a:blip r:embed="rId3"/>
          <a:stretch>
            <a:fillRect/>
          </a:stretch>
        </p:blipFill>
        <p:spPr>
          <a:xfrm>
            <a:off x="214281" y="3577973"/>
            <a:ext cx="3643339" cy="3065737"/>
          </a:xfrm>
          <a:prstGeom prst="rect">
            <a:avLst/>
          </a:prstGeom>
        </p:spPr>
      </p:pic>
      <p:grpSp>
        <p:nvGrpSpPr>
          <p:cNvPr id="7" name="Group 5"/>
          <p:cNvGrpSpPr/>
          <p:nvPr/>
        </p:nvGrpSpPr>
        <p:grpSpPr>
          <a:xfrm>
            <a:off x="2285984" y="0"/>
            <a:ext cx="4626682" cy="897685"/>
            <a:chOff x="2835966" y="0"/>
            <a:chExt cx="5618916" cy="897685"/>
          </a:xfrm>
        </p:grpSpPr>
        <p:pic>
          <p:nvPicPr>
            <p:cNvPr id="9" name="Picture 8" descr="IMG-20231108-WA0017.jpg"/>
            <p:cNvPicPr>
              <a:picLocks noChangeAspect="1"/>
            </p:cNvPicPr>
            <p:nvPr/>
          </p:nvPicPr>
          <p:blipFill>
            <a:blip r:embed="rId4"/>
            <a:srcRect r="53923" b="88955"/>
            <a:stretch>
              <a:fillRect/>
            </a:stretch>
          </p:blipFill>
          <p:spPr>
            <a:xfrm>
              <a:off x="2835966" y="0"/>
              <a:ext cx="4465982" cy="897685"/>
            </a:xfrm>
            <a:prstGeom prst="rect">
              <a:avLst/>
            </a:prstGeom>
          </p:spPr>
        </p:pic>
        <p:pic>
          <p:nvPicPr>
            <p:cNvPr id="10" name="Picture 9" descr="WhatsApp Image 2024-04-02 at 5.34.33 PM (1).jpeg"/>
            <p:cNvPicPr>
              <a:picLocks noChangeAspect="1"/>
            </p:cNvPicPr>
            <p:nvPr/>
          </p:nvPicPr>
          <p:blipFill>
            <a:blip r:embed="rId5" cstate="print"/>
            <a:stretch>
              <a:fillRect/>
            </a:stretch>
          </p:blipFill>
          <p:spPr>
            <a:xfrm>
              <a:off x="7653711" y="185531"/>
              <a:ext cx="801171" cy="703526"/>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0" y="1285860"/>
            <a:ext cx="8858280" cy="200054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July-2023</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latin typeface="Bahnschrift Light"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US" sz="2000" b="1" dirty="0">
                <a:latin typeface="Bahnschrift Light" pitchFamily="34" charset="0"/>
                <a:ea typeface="Calibri" pitchFamily="34" charset="0"/>
                <a:cs typeface="Times New Roman" pitchFamily="18" charset="0"/>
              </a:rPr>
              <a:t>6</a:t>
            </a:r>
            <a:r>
              <a:rPr kumimoji="0" lang="en-US" sz="2000" b="0" i="0" u="none" strike="noStrike" cap="none" normalizeH="0" baseline="0" dirty="0">
                <a:ln>
                  <a:noFill/>
                </a:ln>
                <a:solidFill>
                  <a:schemeClr val="tx1"/>
                </a:solidFill>
                <a:effectLst/>
                <a:latin typeface="Bahnschrift Light" pitchFamily="34" charset="0"/>
                <a:ea typeface="Calibri" pitchFamily="34" charset="0"/>
                <a:cs typeface="Times New Roman" pitchFamily="18" charset="0"/>
              </a:rPr>
              <a:t>. </a:t>
            </a: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IIF NR and FIC jointly organized a seminar on “</a:t>
            </a:r>
            <a:r>
              <a:rPr kumimoji="0" lang="en-US" sz="20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Making Cost Effective Cast Iron Production by reducing metallurgical Defects &amp; Better Metal Treatment Process</a:t>
            </a: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on 28</a:t>
            </a:r>
            <a:r>
              <a:rPr kumimoji="0" lang="en-US" sz="2000" b="0" i="0" u="none" strike="noStrike" cap="none" normalizeH="0" baseline="30000" dirty="0">
                <a:ln>
                  <a:noFill/>
                </a:ln>
                <a:solidFill>
                  <a:schemeClr val="tx1"/>
                </a:solidFill>
                <a:effectLst/>
                <a:latin typeface="Times New Roman" pitchFamily="18" charset="0"/>
                <a:ea typeface="Calibri" pitchFamily="34" charset="0"/>
                <a:cs typeface="Times New Roman" pitchFamily="18" charset="0"/>
              </a:rPr>
              <a:t>th</a:t>
            </a: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July 2023 at The PL Palace Hotel, Agra. The seminar was powered by “</a:t>
            </a:r>
            <a:r>
              <a:rPr kumimoji="0" lang="en-US" sz="2000" b="0"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Elkem</a:t>
            </a: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endParaRPr kumimoji="0" lang="en-US" sz="2000"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3" name="Picture 2" descr="WhatsApp Image 2023-07-28 at 19.57.56 (2).jpeg"/>
          <p:cNvPicPr/>
          <p:nvPr/>
        </p:nvPicPr>
        <p:blipFill>
          <a:blip r:embed="rId2" cstate="print"/>
          <a:stretch>
            <a:fillRect/>
          </a:stretch>
        </p:blipFill>
        <p:spPr>
          <a:xfrm>
            <a:off x="2285985" y="4786323"/>
            <a:ext cx="3571900" cy="1643074"/>
          </a:xfrm>
          <a:prstGeom prst="rect">
            <a:avLst/>
          </a:prstGeom>
        </p:spPr>
      </p:pic>
      <p:pic>
        <p:nvPicPr>
          <p:cNvPr id="4" name="Picture 3" descr="WhatsApp Image 2023-07-28 at 19.50.59 (2).jpeg"/>
          <p:cNvPicPr/>
          <p:nvPr/>
        </p:nvPicPr>
        <p:blipFill>
          <a:blip r:embed="rId3" cstate="print"/>
          <a:srcRect t="34615"/>
          <a:stretch>
            <a:fillRect/>
          </a:stretch>
        </p:blipFill>
        <p:spPr>
          <a:xfrm>
            <a:off x="2214547" y="3500439"/>
            <a:ext cx="2286016" cy="1214446"/>
          </a:xfrm>
          <a:prstGeom prst="rect">
            <a:avLst/>
          </a:prstGeom>
        </p:spPr>
      </p:pic>
      <p:pic>
        <p:nvPicPr>
          <p:cNvPr id="6" name="Picture 5" descr="WhatsApp Image 2023-07-28 at 19.51.59 (2).jpeg"/>
          <p:cNvPicPr/>
          <p:nvPr/>
        </p:nvPicPr>
        <p:blipFill>
          <a:blip r:embed="rId4" cstate="print"/>
          <a:stretch>
            <a:fillRect/>
          </a:stretch>
        </p:blipFill>
        <p:spPr>
          <a:xfrm>
            <a:off x="1" y="3500439"/>
            <a:ext cx="2071671" cy="2928958"/>
          </a:xfrm>
          <a:prstGeom prst="rect">
            <a:avLst/>
          </a:prstGeom>
        </p:spPr>
      </p:pic>
      <p:pic>
        <p:nvPicPr>
          <p:cNvPr id="7" name="Picture 6" descr="WhatsApp Image 2023-07-28 at 19.53.18 (2).jpeg"/>
          <p:cNvPicPr/>
          <p:nvPr/>
        </p:nvPicPr>
        <p:blipFill>
          <a:blip r:embed="rId5" cstate="print"/>
          <a:stretch>
            <a:fillRect/>
          </a:stretch>
        </p:blipFill>
        <p:spPr>
          <a:xfrm>
            <a:off x="6000761" y="4786322"/>
            <a:ext cx="2928959" cy="1714512"/>
          </a:xfrm>
          <a:prstGeom prst="rect">
            <a:avLst/>
          </a:prstGeom>
        </p:spPr>
      </p:pic>
      <p:pic>
        <p:nvPicPr>
          <p:cNvPr id="8" name="Picture 7" descr="WhatsApp Image 2023-08-04 at 17.16.38 (2).jpeg"/>
          <p:cNvPicPr/>
          <p:nvPr/>
        </p:nvPicPr>
        <p:blipFill>
          <a:blip r:embed="rId6" cstate="print"/>
          <a:srcRect t="30769"/>
          <a:stretch>
            <a:fillRect/>
          </a:stretch>
        </p:blipFill>
        <p:spPr>
          <a:xfrm>
            <a:off x="4643439" y="3429000"/>
            <a:ext cx="4143404" cy="1285884"/>
          </a:xfrm>
          <a:prstGeom prst="rect">
            <a:avLst/>
          </a:prstGeom>
        </p:spPr>
      </p:pic>
      <p:grpSp>
        <p:nvGrpSpPr>
          <p:cNvPr id="10" name="Group 5"/>
          <p:cNvGrpSpPr/>
          <p:nvPr/>
        </p:nvGrpSpPr>
        <p:grpSpPr>
          <a:xfrm>
            <a:off x="2285984" y="0"/>
            <a:ext cx="4626682" cy="897685"/>
            <a:chOff x="2835966" y="0"/>
            <a:chExt cx="5618916" cy="897685"/>
          </a:xfrm>
        </p:grpSpPr>
        <p:pic>
          <p:nvPicPr>
            <p:cNvPr id="11" name="Picture 10" descr="IMG-20231108-WA0017.jpg"/>
            <p:cNvPicPr>
              <a:picLocks noChangeAspect="1"/>
            </p:cNvPicPr>
            <p:nvPr/>
          </p:nvPicPr>
          <p:blipFill>
            <a:blip r:embed="rId7"/>
            <a:srcRect r="53923" b="88955"/>
            <a:stretch>
              <a:fillRect/>
            </a:stretch>
          </p:blipFill>
          <p:spPr>
            <a:xfrm>
              <a:off x="2835966" y="0"/>
              <a:ext cx="4465982" cy="897685"/>
            </a:xfrm>
            <a:prstGeom prst="rect">
              <a:avLst/>
            </a:prstGeom>
          </p:spPr>
        </p:pic>
        <p:pic>
          <p:nvPicPr>
            <p:cNvPr id="12" name="Picture 11" descr="WhatsApp Image 2024-04-02 at 5.34.33 PM (1).jpeg"/>
            <p:cNvPicPr>
              <a:picLocks noChangeAspect="1"/>
            </p:cNvPicPr>
            <p:nvPr/>
          </p:nvPicPr>
          <p:blipFill>
            <a:blip r:embed="rId8" cstate="print"/>
            <a:stretch>
              <a:fillRect/>
            </a:stretch>
          </p:blipFill>
          <p:spPr>
            <a:xfrm>
              <a:off x="7653711" y="185531"/>
              <a:ext cx="801171" cy="703526"/>
            </a:xfrm>
            <a:prstGeom prst="rect">
              <a:avLst/>
            </a:prstGeom>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0" y="1428737"/>
            <a:ext cx="8892480" cy="200054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July-2023</a:t>
            </a:r>
          </a:p>
          <a:p>
            <a:pPr marL="0" marR="0" lvl="0" indent="0" defTabSz="914400" rtl="0" eaLnBrk="1" fontAlgn="base" latinLnBrk="0" hangingPunct="1">
              <a:lnSpc>
                <a:spcPct val="100000"/>
              </a:lnSpc>
              <a:spcBef>
                <a:spcPct val="0"/>
              </a:spcBef>
              <a:spcAft>
                <a:spcPct val="0"/>
              </a:spcAft>
              <a:buClrTx/>
              <a:buSzTx/>
              <a:buFontTx/>
              <a:buNone/>
              <a:tabLst/>
            </a:pPr>
            <a:endParaRPr lang="en-US" sz="2000" b="1" dirty="0">
              <a:latin typeface="Times New Roman" pitchFamily="18" charset="0"/>
              <a:ea typeface="Calibri" pitchFamily="34" charset="0"/>
              <a:cs typeface="Times New Roman" pitchFamily="18" charset="0"/>
            </a:endParaRPr>
          </a:p>
          <a:p>
            <a:pPr marL="0" marR="0" lvl="0" indent="0" defTabSz="914400" rtl="0" eaLnBrk="1" fontAlgn="base" latinLnBrk="0" hangingPunct="1">
              <a:lnSpc>
                <a:spcPct val="100000"/>
              </a:lnSpc>
              <a:spcBef>
                <a:spcPct val="0"/>
              </a:spcBef>
              <a:spcAft>
                <a:spcPct val="0"/>
              </a:spcAft>
              <a:buClrTx/>
              <a:buSzTx/>
              <a:buFontTx/>
              <a:buNone/>
              <a:tabLst/>
            </a:pPr>
            <a:r>
              <a:rPr lang="en-US" sz="2000" b="1" dirty="0">
                <a:latin typeface="Times New Roman" pitchFamily="18" charset="0"/>
                <a:ea typeface="Calibri" pitchFamily="34" charset="0"/>
                <a:cs typeface="Times New Roman" pitchFamily="18" charset="0"/>
              </a:rPr>
              <a:t>7</a:t>
            </a: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r>
              <a:rPr kumimoji="0" lang="en-US" sz="20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MoU Exchange between CET, IIF and IIT Tirupati </a:t>
            </a: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at Bharat Mandapam, New Delhi in presence of Shri Dharmendra Pradhan, Hon'ble Minister of Education and  Min of Skill Development and Entrepreneurship, GoI, and </a:t>
            </a:r>
          </a:p>
          <a:p>
            <a:pPr marL="0" marR="0" lvl="0" indent="0"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Dr Subhash Sarkar, MoS, Education, GoI. </a:t>
            </a:r>
            <a:endParaRPr kumimoji="0" lang="en-US"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3" name="Picture 2" descr="WhatsApp Image 2023-07-29 at 16.37.06.jpeg"/>
          <p:cNvPicPr/>
          <p:nvPr/>
        </p:nvPicPr>
        <p:blipFill>
          <a:blip r:embed="rId2" cstate="print"/>
          <a:stretch>
            <a:fillRect/>
          </a:stretch>
        </p:blipFill>
        <p:spPr>
          <a:xfrm>
            <a:off x="1" y="3714753"/>
            <a:ext cx="2786051" cy="2928958"/>
          </a:xfrm>
          <a:prstGeom prst="rect">
            <a:avLst/>
          </a:prstGeom>
        </p:spPr>
      </p:pic>
      <p:pic>
        <p:nvPicPr>
          <p:cNvPr id="5" name="Picture 4" descr="WhatsApp Image 2023-07-29 at 16.37.07.jpeg"/>
          <p:cNvPicPr/>
          <p:nvPr/>
        </p:nvPicPr>
        <p:blipFill>
          <a:blip r:embed="rId3" cstate="print"/>
          <a:srcRect r="45833"/>
          <a:stretch>
            <a:fillRect/>
          </a:stretch>
        </p:blipFill>
        <p:spPr>
          <a:xfrm>
            <a:off x="2857488" y="3714753"/>
            <a:ext cx="2286016" cy="2928958"/>
          </a:xfrm>
          <a:prstGeom prst="rect">
            <a:avLst/>
          </a:prstGeom>
        </p:spPr>
      </p:pic>
      <p:pic>
        <p:nvPicPr>
          <p:cNvPr id="6" name="Picture 5" descr="WhatsApp Image 2023-07-29 at 16.37.09.jpeg"/>
          <p:cNvPicPr/>
          <p:nvPr/>
        </p:nvPicPr>
        <p:blipFill>
          <a:blip r:embed="rId4"/>
          <a:srcRect l="17010" t="8000" r="20293" b="48727"/>
          <a:stretch>
            <a:fillRect/>
          </a:stretch>
        </p:blipFill>
        <p:spPr>
          <a:xfrm>
            <a:off x="5286381" y="3714752"/>
            <a:ext cx="3500463" cy="1500198"/>
          </a:xfrm>
          <a:prstGeom prst="rect">
            <a:avLst/>
          </a:prstGeom>
        </p:spPr>
      </p:pic>
      <p:pic>
        <p:nvPicPr>
          <p:cNvPr id="7" name="Picture 6" descr="WhatsApp Image 2023-07-29 at 16.37.08.jpeg"/>
          <p:cNvPicPr/>
          <p:nvPr/>
        </p:nvPicPr>
        <p:blipFill>
          <a:blip r:embed="rId5" cstate="print"/>
          <a:stretch>
            <a:fillRect/>
          </a:stretch>
        </p:blipFill>
        <p:spPr>
          <a:xfrm>
            <a:off x="5286381" y="5286388"/>
            <a:ext cx="3500463" cy="1357298"/>
          </a:xfrm>
          <a:prstGeom prst="rect">
            <a:avLst/>
          </a:prstGeom>
        </p:spPr>
      </p:pic>
      <p:grpSp>
        <p:nvGrpSpPr>
          <p:cNvPr id="9" name="Group 5"/>
          <p:cNvGrpSpPr/>
          <p:nvPr/>
        </p:nvGrpSpPr>
        <p:grpSpPr>
          <a:xfrm>
            <a:off x="2285984" y="0"/>
            <a:ext cx="4626682" cy="897685"/>
            <a:chOff x="2835966" y="0"/>
            <a:chExt cx="5618916" cy="897685"/>
          </a:xfrm>
        </p:grpSpPr>
        <p:pic>
          <p:nvPicPr>
            <p:cNvPr id="10" name="Picture 9" descr="IMG-20231108-WA0017.jpg"/>
            <p:cNvPicPr>
              <a:picLocks noChangeAspect="1"/>
            </p:cNvPicPr>
            <p:nvPr/>
          </p:nvPicPr>
          <p:blipFill>
            <a:blip r:embed="rId6"/>
            <a:srcRect r="53923" b="88955"/>
            <a:stretch>
              <a:fillRect/>
            </a:stretch>
          </p:blipFill>
          <p:spPr>
            <a:xfrm>
              <a:off x="2835966" y="0"/>
              <a:ext cx="4465982" cy="897685"/>
            </a:xfrm>
            <a:prstGeom prst="rect">
              <a:avLst/>
            </a:prstGeom>
          </p:spPr>
        </p:pic>
        <p:pic>
          <p:nvPicPr>
            <p:cNvPr id="11" name="Picture 10" descr="WhatsApp Image 2024-04-02 at 5.34.33 PM (1).jpeg"/>
            <p:cNvPicPr>
              <a:picLocks noChangeAspect="1"/>
            </p:cNvPicPr>
            <p:nvPr/>
          </p:nvPicPr>
          <p:blipFill>
            <a:blip r:embed="rId7" cstate="print"/>
            <a:stretch>
              <a:fillRect/>
            </a:stretch>
          </p:blipFill>
          <p:spPr>
            <a:xfrm>
              <a:off x="7653711" y="185531"/>
              <a:ext cx="801171" cy="703526"/>
            </a:xfrm>
            <a:prstGeom prst="rect">
              <a:avLst/>
            </a:prstGeom>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0" y="1285861"/>
            <a:ext cx="9144000" cy="169277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August-2023</a:t>
            </a:r>
          </a:p>
          <a:p>
            <a:pPr marL="0" marR="0" lvl="0" indent="0" defTabSz="914400" rtl="0" eaLnBrk="1" fontAlgn="base" latinLnBrk="0" hangingPunct="1">
              <a:lnSpc>
                <a:spcPct val="100000"/>
              </a:lnSpc>
              <a:spcBef>
                <a:spcPct val="0"/>
              </a:spcBef>
              <a:spcAft>
                <a:spcPct val="0"/>
              </a:spcAft>
              <a:buClrTx/>
              <a:buSzTx/>
              <a:buFontTx/>
              <a:buNone/>
              <a:tabLst/>
            </a:pPr>
            <a:endParaRPr lang="en-US" sz="2000" b="1" dirty="0">
              <a:latin typeface="Times New Roman" pitchFamily="18" charset="0"/>
              <a:ea typeface="Calibri" pitchFamily="34" charset="0"/>
              <a:cs typeface="Times New Roman" pitchFamily="18" charset="0"/>
            </a:endParaRPr>
          </a:p>
          <a:p>
            <a:pPr marL="0" marR="0" lvl="0" indent="0" defTabSz="914400" rtl="0" eaLnBrk="1" fontAlgn="base" latinLnBrk="0" hangingPunct="1">
              <a:lnSpc>
                <a:spcPct val="100000"/>
              </a:lnSpc>
              <a:spcBef>
                <a:spcPct val="0"/>
              </a:spcBef>
              <a:spcAft>
                <a:spcPct val="0"/>
              </a:spcAft>
              <a:buClrTx/>
              <a:buSzTx/>
              <a:buFontTx/>
              <a:buNone/>
              <a:tabLst/>
            </a:pPr>
            <a:r>
              <a:rPr lang="en-US" sz="2000" b="1" dirty="0">
                <a:latin typeface="Times New Roman" pitchFamily="18" charset="0"/>
                <a:ea typeface="Calibri" pitchFamily="34" charset="0"/>
                <a:cs typeface="Times New Roman" pitchFamily="18" charset="0"/>
              </a:rPr>
              <a:t>8</a:t>
            </a: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IIF Northern Region along with its Delhi, </a:t>
            </a:r>
            <a:r>
              <a:rPr kumimoji="0" lang="en-US" sz="2000" b="0"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Batala</a:t>
            </a: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Chandigarh &amp;Jaipur chapters celebrated the </a:t>
            </a:r>
            <a:r>
              <a:rPr kumimoji="0" lang="en-US" sz="20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74</a:t>
            </a:r>
            <a:r>
              <a:rPr kumimoji="0" lang="en-US" sz="2000" b="1" i="0" u="none" strike="noStrike" cap="none" normalizeH="0" baseline="30000" dirty="0">
                <a:ln>
                  <a:noFill/>
                </a:ln>
                <a:solidFill>
                  <a:schemeClr val="tx1"/>
                </a:solidFill>
                <a:effectLst/>
                <a:latin typeface="Times New Roman" pitchFamily="18" charset="0"/>
                <a:ea typeface="Calibri" pitchFamily="34" charset="0"/>
                <a:cs typeface="Times New Roman" pitchFamily="18" charset="0"/>
              </a:rPr>
              <a:t>th</a:t>
            </a:r>
            <a:r>
              <a:rPr kumimoji="0" lang="en-US" sz="20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National Foundry Day (NFD) </a:t>
            </a: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on 19th August 2023 at Hotel Crown Plaza, Okhla, New Delhi. </a:t>
            </a:r>
            <a:endParaRPr kumimoji="0" lang="en-US" sz="2000"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3" name="Picture 2" descr="WhatsApp Image 2023-08-24 at 13.15.41 (3).jpeg"/>
          <p:cNvPicPr/>
          <p:nvPr/>
        </p:nvPicPr>
        <p:blipFill>
          <a:blip r:embed="rId2" cstate="print"/>
          <a:srcRect l="4444" t="7692" r="8888"/>
          <a:stretch>
            <a:fillRect/>
          </a:stretch>
        </p:blipFill>
        <p:spPr>
          <a:xfrm>
            <a:off x="6072197" y="3071810"/>
            <a:ext cx="2786083" cy="1714488"/>
          </a:xfrm>
          <a:prstGeom prst="rect">
            <a:avLst/>
          </a:prstGeom>
        </p:spPr>
      </p:pic>
      <p:pic>
        <p:nvPicPr>
          <p:cNvPr id="4" name="Picture 3" descr="WhatsApp Image 2023-08-24 at 13.15.40 (3).jpeg"/>
          <p:cNvPicPr/>
          <p:nvPr/>
        </p:nvPicPr>
        <p:blipFill>
          <a:blip r:embed="rId3" cstate="print"/>
          <a:srcRect l="20408" r="20408"/>
          <a:stretch>
            <a:fillRect/>
          </a:stretch>
        </p:blipFill>
        <p:spPr>
          <a:xfrm>
            <a:off x="2500299" y="4929199"/>
            <a:ext cx="3000396" cy="1571636"/>
          </a:xfrm>
          <a:prstGeom prst="rect">
            <a:avLst/>
          </a:prstGeom>
        </p:spPr>
      </p:pic>
      <p:pic>
        <p:nvPicPr>
          <p:cNvPr id="5" name="Picture 4" descr="WhatsApp Image 2023-08-24 at 12.15.39 (4).jpeg"/>
          <p:cNvPicPr/>
          <p:nvPr/>
        </p:nvPicPr>
        <p:blipFill>
          <a:blip r:embed="rId4" cstate="print"/>
          <a:stretch>
            <a:fillRect/>
          </a:stretch>
        </p:blipFill>
        <p:spPr>
          <a:xfrm>
            <a:off x="0" y="3071834"/>
            <a:ext cx="2571736" cy="1714488"/>
          </a:xfrm>
          <a:prstGeom prst="rect">
            <a:avLst/>
          </a:prstGeom>
        </p:spPr>
      </p:pic>
      <p:pic>
        <p:nvPicPr>
          <p:cNvPr id="6" name="Picture 5" descr="WhatsApp Image 2023-08-24 at 12.15.41 (4).jpeg"/>
          <p:cNvPicPr/>
          <p:nvPr/>
        </p:nvPicPr>
        <p:blipFill>
          <a:blip r:embed="rId5" cstate="print"/>
          <a:srcRect t="18519"/>
          <a:stretch>
            <a:fillRect/>
          </a:stretch>
        </p:blipFill>
        <p:spPr>
          <a:xfrm>
            <a:off x="5572133" y="4929199"/>
            <a:ext cx="3286148" cy="1571612"/>
          </a:xfrm>
          <a:prstGeom prst="rect">
            <a:avLst/>
          </a:prstGeom>
        </p:spPr>
      </p:pic>
      <p:pic>
        <p:nvPicPr>
          <p:cNvPr id="7" name="Picture 6" descr="WhatsApp Image 2023-08-24 at 12.15.39 (1) (4).jpeg"/>
          <p:cNvPicPr/>
          <p:nvPr/>
        </p:nvPicPr>
        <p:blipFill>
          <a:blip r:embed="rId6" cstate="print"/>
          <a:srcRect t="7692"/>
          <a:stretch>
            <a:fillRect/>
          </a:stretch>
        </p:blipFill>
        <p:spPr>
          <a:xfrm>
            <a:off x="2643175" y="3071810"/>
            <a:ext cx="3286148" cy="1714512"/>
          </a:xfrm>
          <a:prstGeom prst="rect">
            <a:avLst/>
          </a:prstGeom>
        </p:spPr>
      </p:pic>
      <p:pic>
        <p:nvPicPr>
          <p:cNvPr id="8" name="Picture 7" descr="WhatsApp Image 2023-08-24 at 12.15.40 (2) (4).jpeg"/>
          <p:cNvPicPr/>
          <p:nvPr/>
        </p:nvPicPr>
        <p:blipFill>
          <a:blip r:embed="rId7" cstate="print"/>
          <a:srcRect l="17542" t="12500" r="15210"/>
          <a:stretch>
            <a:fillRect/>
          </a:stretch>
        </p:blipFill>
        <p:spPr>
          <a:xfrm>
            <a:off x="1" y="4929199"/>
            <a:ext cx="2357423" cy="1571636"/>
          </a:xfrm>
          <a:prstGeom prst="rect">
            <a:avLst/>
          </a:prstGeom>
        </p:spPr>
      </p:pic>
      <p:grpSp>
        <p:nvGrpSpPr>
          <p:cNvPr id="10" name="Group 5"/>
          <p:cNvGrpSpPr/>
          <p:nvPr/>
        </p:nvGrpSpPr>
        <p:grpSpPr>
          <a:xfrm>
            <a:off x="2285984" y="0"/>
            <a:ext cx="4626682" cy="897685"/>
            <a:chOff x="2835966" y="0"/>
            <a:chExt cx="5618916" cy="897685"/>
          </a:xfrm>
        </p:grpSpPr>
        <p:pic>
          <p:nvPicPr>
            <p:cNvPr id="11" name="Picture 10" descr="IMG-20231108-WA0017.jpg"/>
            <p:cNvPicPr>
              <a:picLocks noChangeAspect="1"/>
            </p:cNvPicPr>
            <p:nvPr/>
          </p:nvPicPr>
          <p:blipFill>
            <a:blip r:embed="rId8"/>
            <a:srcRect r="53923" b="88955"/>
            <a:stretch>
              <a:fillRect/>
            </a:stretch>
          </p:blipFill>
          <p:spPr>
            <a:xfrm>
              <a:off x="2835966" y="0"/>
              <a:ext cx="4465982" cy="897685"/>
            </a:xfrm>
            <a:prstGeom prst="rect">
              <a:avLst/>
            </a:prstGeom>
          </p:spPr>
        </p:pic>
        <p:pic>
          <p:nvPicPr>
            <p:cNvPr id="12" name="Picture 11" descr="WhatsApp Image 2024-04-02 at 5.34.33 PM (1).jpeg"/>
            <p:cNvPicPr>
              <a:picLocks noChangeAspect="1"/>
            </p:cNvPicPr>
            <p:nvPr/>
          </p:nvPicPr>
          <p:blipFill>
            <a:blip r:embed="rId9" cstate="print"/>
            <a:stretch>
              <a:fillRect/>
            </a:stretch>
          </p:blipFill>
          <p:spPr>
            <a:xfrm>
              <a:off x="7653711" y="185531"/>
              <a:ext cx="801171" cy="703526"/>
            </a:xfrm>
            <a:prstGeom prst="rect">
              <a:avLst/>
            </a:prstGeom>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0" y="1571612"/>
            <a:ext cx="9144000" cy="196977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September-2023</a:t>
            </a:r>
          </a:p>
          <a:p>
            <a:pPr marL="0" marR="0" lvl="0" indent="0" algn="l" defTabSz="914400" rtl="0" eaLnBrk="1" fontAlgn="base" latinLnBrk="0" hangingPunct="1">
              <a:lnSpc>
                <a:spcPct val="100000"/>
              </a:lnSpc>
              <a:spcBef>
                <a:spcPct val="0"/>
              </a:spcBef>
              <a:spcAft>
                <a:spcPct val="0"/>
              </a:spcAft>
              <a:buClrTx/>
              <a:buSzTx/>
              <a:buFontTx/>
              <a:buNone/>
              <a:tabLst/>
            </a:pPr>
            <a:endParaRPr lang="en-US" b="1" dirty="0">
              <a:latin typeface="Bahnschrift Light"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US" b="1" dirty="0">
                <a:latin typeface="Bahnschrift Light" pitchFamily="34" charset="0"/>
                <a:ea typeface="Calibri" pitchFamily="34" charset="0"/>
                <a:cs typeface="Times New Roman" pitchFamily="18" charset="0"/>
              </a:rPr>
              <a:t>9</a:t>
            </a:r>
            <a:r>
              <a:rPr kumimoji="0" lang="en-US" b="0" i="0" u="none" strike="noStrike" cap="none" normalizeH="0" baseline="0" dirty="0">
                <a:ln>
                  <a:noFill/>
                </a:ln>
                <a:solidFill>
                  <a:schemeClr val="tx1"/>
                </a:solidFill>
                <a:effectLst/>
                <a:latin typeface="Bahnschrift Light" pitchFamily="34" charset="0"/>
                <a:ea typeface="Calibri" pitchFamily="34" charset="0"/>
                <a:cs typeface="Times New Roman" pitchFamily="18" charset="0"/>
              </a:rPr>
              <a:t>. </a:t>
            </a: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Interaction with</a:t>
            </a:r>
            <a:r>
              <a:rPr lang="en-US" sz="2000" dirty="0">
                <a:latin typeface="Times New Roman" pitchFamily="18" charset="0"/>
                <a:ea typeface="Calibri" pitchFamily="34" charset="0"/>
                <a:cs typeface="Times New Roman" pitchFamily="18" charset="0"/>
              </a:rPr>
              <a:t> </a:t>
            </a: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Mr. Saleh S Alabdulrahman, Commercial Attaché &amp; Head of Commercial Section &amp; Mr. Alok Priya Azad, Investment Advisor, Saudi Commercial Attaché Office, </a:t>
            </a:r>
            <a:r>
              <a:rPr kumimoji="0" lang="en-US" sz="20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Royal Embassy of Saudi Arabia</a:t>
            </a: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New Delhi &amp; IIF through IIF NR and FIC, September 20, 2023, at Royal Embassy of Saudi Arabia, New Delhi.</a:t>
            </a:r>
            <a:endParaRPr kumimoji="0" lang="en-US"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3" name="image3.jpeg"/>
          <p:cNvPicPr/>
          <p:nvPr/>
        </p:nvPicPr>
        <p:blipFill>
          <a:blip r:embed="rId2" cstate="print"/>
          <a:stretch>
            <a:fillRect/>
          </a:stretch>
        </p:blipFill>
        <p:spPr>
          <a:xfrm>
            <a:off x="4429124" y="4000504"/>
            <a:ext cx="4500595" cy="2428892"/>
          </a:xfrm>
          <a:prstGeom prst="rect">
            <a:avLst/>
          </a:prstGeom>
        </p:spPr>
      </p:pic>
      <p:pic>
        <p:nvPicPr>
          <p:cNvPr id="4" name="image4.jpeg"/>
          <p:cNvPicPr/>
          <p:nvPr/>
        </p:nvPicPr>
        <p:blipFill>
          <a:blip r:embed="rId3" cstate="print"/>
          <a:stretch>
            <a:fillRect/>
          </a:stretch>
        </p:blipFill>
        <p:spPr>
          <a:xfrm>
            <a:off x="285721" y="4000505"/>
            <a:ext cx="4071967" cy="2500330"/>
          </a:xfrm>
          <a:prstGeom prst="rect">
            <a:avLst/>
          </a:prstGeom>
        </p:spPr>
      </p:pic>
      <p:grpSp>
        <p:nvGrpSpPr>
          <p:cNvPr id="6" name="Group 5"/>
          <p:cNvGrpSpPr/>
          <p:nvPr/>
        </p:nvGrpSpPr>
        <p:grpSpPr>
          <a:xfrm>
            <a:off x="2285984" y="0"/>
            <a:ext cx="4626682" cy="897685"/>
            <a:chOff x="2835966" y="0"/>
            <a:chExt cx="5618916" cy="897685"/>
          </a:xfrm>
        </p:grpSpPr>
        <p:pic>
          <p:nvPicPr>
            <p:cNvPr id="7" name="Picture 6" descr="IMG-20231108-WA0017.jpg"/>
            <p:cNvPicPr>
              <a:picLocks noChangeAspect="1"/>
            </p:cNvPicPr>
            <p:nvPr/>
          </p:nvPicPr>
          <p:blipFill>
            <a:blip r:embed="rId4"/>
            <a:srcRect r="53923" b="88955"/>
            <a:stretch>
              <a:fillRect/>
            </a:stretch>
          </p:blipFill>
          <p:spPr>
            <a:xfrm>
              <a:off x="2835966" y="0"/>
              <a:ext cx="4465982" cy="897685"/>
            </a:xfrm>
            <a:prstGeom prst="rect">
              <a:avLst/>
            </a:prstGeom>
          </p:spPr>
        </p:pic>
        <p:pic>
          <p:nvPicPr>
            <p:cNvPr id="8" name="Picture 7" descr="WhatsApp Image 2024-04-02 at 5.34.33 PM (1).jpeg"/>
            <p:cNvPicPr>
              <a:picLocks noChangeAspect="1"/>
            </p:cNvPicPr>
            <p:nvPr/>
          </p:nvPicPr>
          <p:blipFill>
            <a:blip r:embed="rId5" cstate="print"/>
            <a:stretch>
              <a:fillRect/>
            </a:stretch>
          </p:blipFill>
          <p:spPr>
            <a:xfrm>
              <a:off x="7653711" y="185531"/>
              <a:ext cx="801171" cy="703526"/>
            </a:xfrm>
            <a:prstGeom prst="rect">
              <a:avLst/>
            </a:prstGeom>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214282" y="1357298"/>
            <a:ext cx="8643999" cy="200054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September2023</a:t>
            </a:r>
          </a:p>
          <a:p>
            <a:pPr marL="0" marR="0" lvl="0" indent="0" defTabSz="914400" rtl="0" eaLnBrk="1" fontAlgn="base" latinLnBrk="0" hangingPunct="1">
              <a:lnSpc>
                <a:spcPct val="100000"/>
              </a:lnSpc>
              <a:spcBef>
                <a:spcPct val="0"/>
              </a:spcBef>
              <a:spcAft>
                <a:spcPct val="0"/>
              </a:spcAft>
              <a:buClrTx/>
              <a:buSzTx/>
              <a:buFontTx/>
              <a:buNone/>
              <a:tabLst/>
            </a:pPr>
            <a:endParaRPr lang="en-US" sz="2000" b="1" dirty="0">
              <a:latin typeface="Bahnschrift Light" pitchFamily="34" charset="0"/>
              <a:ea typeface="Calibri" pitchFamily="34" charset="0"/>
              <a:cs typeface="Times New Roman" pitchFamily="18" charset="0"/>
            </a:endParaRPr>
          </a:p>
          <a:p>
            <a:pPr marL="0" marR="0" lvl="0" indent="0" defTabSz="914400" rtl="0" eaLnBrk="1" fontAlgn="base" latinLnBrk="0" hangingPunct="1">
              <a:lnSpc>
                <a:spcPct val="100000"/>
              </a:lnSpc>
              <a:spcBef>
                <a:spcPct val="0"/>
              </a:spcBef>
              <a:spcAft>
                <a:spcPct val="0"/>
              </a:spcAft>
              <a:buClrTx/>
              <a:buSzTx/>
              <a:buFontTx/>
              <a:buNone/>
              <a:tabLst/>
            </a:pPr>
            <a:r>
              <a:rPr lang="en-US" sz="2000" b="1" dirty="0">
                <a:latin typeface="Bahnschrift Light" pitchFamily="34" charset="0"/>
                <a:ea typeface="Calibri" pitchFamily="34" charset="0"/>
                <a:cs typeface="Times New Roman" pitchFamily="18" charset="0"/>
              </a:rPr>
              <a:t>10</a:t>
            </a:r>
            <a:r>
              <a:rPr kumimoji="0" lang="en-US" sz="2000" b="1" i="0" u="none" strike="noStrike" cap="none" normalizeH="0" baseline="0" dirty="0">
                <a:ln>
                  <a:noFill/>
                </a:ln>
                <a:solidFill>
                  <a:schemeClr val="tx1"/>
                </a:solidFill>
                <a:effectLst/>
                <a:latin typeface="Bahnschrift Light" pitchFamily="34" charset="0"/>
                <a:ea typeface="Calibri" pitchFamily="34" charset="0"/>
                <a:cs typeface="Times New Roman" pitchFamily="18" charset="0"/>
              </a:rPr>
              <a:t>. </a:t>
            </a: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NR and FIC jointly organized a seminar on </a:t>
            </a:r>
            <a:r>
              <a:rPr kumimoji="0" lang="en-US" sz="20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Modern Trends In Foundry -Simulation &amp; 3d  Scanning</a:t>
            </a:r>
            <a:r>
              <a:rPr lang="en-US" sz="2000" dirty="0">
                <a:latin typeface="Times New Roman" pitchFamily="18" charset="0"/>
                <a:ea typeface="Calibri" pitchFamily="34" charset="0"/>
                <a:cs typeface="Times New Roman" pitchFamily="18" charset="0"/>
              </a:rPr>
              <a:t> on </a:t>
            </a: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September 22, 2023 at Hotel Ramada, Jalandhar. </a:t>
            </a:r>
            <a:r>
              <a:rPr lang="en-US" sz="2000" dirty="0">
                <a:latin typeface="Times New Roman" pitchFamily="18" charset="0"/>
                <a:ea typeface="Calibri" pitchFamily="34" charset="0"/>
                <a:cs typeface="Times New Roman" pitchFamily="18" charset="0"/>
              </a:rPr>
              <a:t>T</a:t>
            </a: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he key speaker was Mr. Raman Gupta, Managing Director – Kadkraft Systems Pvt. Ltd, Mohali</a:t>
            </a:r>
            <a:endParaRPr kumimoji="0" lang="en-US" sz="2000"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3" name="Picture 2"/>
          <p:cNvPicPr/>
          <p:nvPr/>
        </p:nvPicPr>
        <p:blipFill>
          <a:blip r:embed="rId2" cstate="print">
            <a:extLst>
              <a:ext uri="{28A0092B-C50C-407E-A947-70E740481C1C}">
                <a14:useLocalDpi xmlns:a14="http://schemas.microsoft.com/office/drawing/2010/main" xmlns="" val="0"/>
              </a:ext>
            </a:extLst>
          </a:blip>
          <a:stretch>
            <a:fillRect/>
          </a:stretch>
        </p:blipFill>
        <p:spPr>
          <a:xfrm>
            <a:off x="428597" y="3500439"/>
            <a:ext cx="8143932" cy="3071834"/>
          </a:xfrm>
          <a:prstGeom prst="rect">
            <a:avLst/>
          </a:prstGeom>
        </p:spPr>
      </p:pic>
      <p:grpSp>
        <p:nvGrpSpPr>
          <p:cNvPr id="5" name="Group 5"/>
          <p:cNvGrpSpPr/>
          <p:nvPr/>
        </p:nvGrpSpPr>
        <p:grpSpPr>
          <a:xfrm>
            <a:off x="2285984" y="0"/>
            <a:ext cx="4626682" cy="897685"/>
            <a:chOff x="2835966" y="0"/>
            <a:chExt cx="5618916" cy="897685"/>
          </a:xfrm>
        </p:grpSpPr>
        <p:pic>
          <p:nvPicPr>
            <p:cNvPr id="6" name="Picture 5" descr="IMG-20231108-WA0017.jpg"/>
            <p:cNvPicPr>
              <a:picLocks noChangeAspect="1"/>
            </p:cNvPicPr>
            <p:nvPr/>
          </p:nvPicPr>
          <p:blipFill>
            <a:blip r:embed="rId3"/>
            <a:srcRect r="53923" b="88955"/>
            <a:stretch>
              <a:fillRect/>
            </a:stretch>
          </p:blipFill>
          <p:spPr>
            <a:xfrm>
              <a:off x="2835966" y="0"/>
              <a:ext cx="4465982" cy="897685"/>
            </a:xfrm>
            <a:prstGeom prst="rect">
              <a:avLst/>
            </a:prstGeom>
          </p:spPr>
        </p:pic>
        <p:pic>
          <p:nvPicPr>
            <p:cNvPr id="7" name="Picture 6" descr="WhatsApp Image 2024-04-02 at 5.34.33 PM (1).jpeg"/>
            <p:cNvPicPr>
              <a:picLocks noChangeAspect="1"/>
            </p:cNvPicPr>
            <p:nvPr/>
          </p:nvPicPr>
          <p:blipFill>
            <a:blip r:embed="rId4" cstate="print"/>
            <a:stretch>
              <a:fillRect/>
            </a:stretch>
          </p:blipFill>
          <p:spPr>
            <a:xfrm>
              <a:off x="7653711" y="185531"/>
              <a:ext cx="801171" cy="703526"/>
            </a:xfrm>
            <a:prstGeom prst="rect">
              <a:avLst/>
            </a:prstGeom>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142985"/>
            <a:ext cx="9180512" cy="1969770"/>
          </a:xfrm>
          <a:prstGeom prst="rect">
            <a:avLst/>
          </a:prstGeom>
        </p:spPr>
        <p:txBody>
          <a:bodyPr wrap="square">
            <a:spAutoFit/>
          </a:bodyPr>
          <a:lstStyle/>
          <a:p>
            <a:pPr algn="ctr"/>
            <a:r>
              <a:rPr lang="en-US" sz="2400" b="1" dirty="0">
                <a:latin typeface="Times New Roman" pitchFamily="18" charset="0"/>
                <a:cs typeface="Times New Roman" pitchFamily="18" charset="0"/>
              </a:rPr>
              <a:t>October-2023</a:t>
            </a:r>
          </a:p>
          <a:p>
            <a:endParaRPr lang="en-US" sz="2000" b="1" dirty="0">
              <a:latin typeface="Times New Roman" pitchFamily="18" charset="0"/>
              <a:cs typeface="Times New Roman" pitchFamily="18" charset="0"/>
            </a:endParaRPr>
          </a:p>
          <a:p>
            <a:r>
              <a:rPr lang="en-US" sz="2000" b="1" dirty="0">
                <a:latin typeface="Times New Roman" pitchFamily="18" charset="0"/>
                <a:cs typeface="Times New Roman" pitchFamily="18" charset="0"/>
              </a:rPr>
              <a:t>11. </a:t>
            </a:r>
            <a:r>
              <a:rPr lang="en-US" sz="2000" dirty="0">
                <a:latin typeface="Times New Roman" pitchFamily="18" charset="0"/>
                <a:cs typeface="Times New Roman" pitchFamily="18" charset="0"/>
              </a:rPr>
              <a:t>The Institute of Indian Foundrymen (IIF) jointly with GIZ organized a webinar on </a:t>
            </a:r>
            <a:r>
              <a:rPr lang="en-US" sz="2000" b="1" dirty="0">
                <a:latin typeface="Times New Roman" pitchFamily="18" charset="0"/>
                <a:cs typeface="Times New Roman" pitchFamily="18" charset="0"/>
              </a:rPr>
              <a:t>Best Available Techniques (BATs) for the Indian Foundry Sector: Enhancing Resource Efficiency and Green Technologies </a:t>
            </a:r>
            <a:r>
              <a:rPr lang="en-US" sz="2000" dirty="0">
                <a:latin typeface="Times New Roman" pitchFamily="18" charset="0"/>
                <a:cs typeface="Times New Roman" pitchFamily="18" charset="0"/>
              </a:rPr>
              <a:t>on 17</a:t>
            </a:r>
            <a:r>
              <a:rPr lang="en-US" sz="2000" baseline="30000" dirty="0">
                <a:latin typeface="Times New Roman" pitchFamily="18" charset="0"/>
                <a:cs typeface="Times New Roman" pitchFamily="18" charset="0"/>
              </a:rPr>
              <a:t>th</a:t>
            </a:r>
            <a:r>
              <a:rPr lang="en-US" sz="2000" dirty="0">
                <a:latin typeface="Times New Roman" pitchFamily="18" charset="0"/>
                <a:cs typeface="Times New Roman" pitchFamily="18" charset="0"/>
              </a:rPr>
              <a:t> Oct 2023.</a:t>
            </a:r>
            <a:r>
              <a:rPr lang="en-US" dirty="0"/>
              <a:t/>
            </a:r>
            <a:br>
              <a:rPr lang="en-US" dirty="0"/>
            </a:br>
            <a:endParaRPr lang="en-US" dirty="0"/>
          </a:p>
        </p:txBody>
      </p:sp>
      <p:pic>
        <p:nvPicPr>
          <p:cNvPr id="4" name="Picture 3"/>
          <p:cNvPicPr/>
          <p:nvPr/>
        </p:nvPicPr>
        <p:blipFill>
          <a:blip r:embed="rId2" cstate="print">
            <a:extLst>
              <a:ext uri="{28A0092B-C50C-407E-A947-70E740481C1C}">
                <a14:useLocalDpi xmlns:a14="http://schemas.microsoft.com/office/drawing/2010/main" xmlns="" val="0"/>
              </a:ext>
            </a:extLst>
          </a:blip>
          <a:stretch>
            <a:fillRect/>
          </a:stretch>
        </p:blipFill>
        <p:spPr>
          <a:xfrm>
            <a:off x="500033" y="3000373"/>
            <a:ext cx="5072099" cy="3714752"/>
          </a:xfrm>
          <a:prstGeom prst="rect">
            <a:avLst/>
          </a:prstGeom>
        </p:spPr>
      </p:pic>
      <p:pic>
        <p:nvPicPr>
          <p:cNvPr id="5" name="Picture 4"/>
          <p:cNvPicPr/>
          <p:nvPr/>
        </p:nvPicPr>
        <p:blipFill>
          <a:blip r:embed="rId3" cstate="print">
            <a:extLst>
              <a:ext uri="{28A0092B-C50C-407E-A947-70E740481C1C}">
                <a14:useLocalDpi xmlns:a14="http://schemas.microsoft.com/office/drawing/2010/main" xmlns="" val="0"/>
              </a:ext>
            </a:extLst>
          </a:blip>
          <a:srcRect l="79197"/>
          <a:stretch>
            <a:fillRect/>
          </a:stretch>
        </p:blipFill>
        <p:spPr>
          <a:xfrm>
            <a:off x="5786445" y="2857497"/>
            <a:ext cx="2214579" cy="3786190"/>
          </a:xfrm>
          <a:prstGeom prst="rect">
            <a:avLst/>
          </a:prstGeom>
        </p:spPr>
      </p:pic>
      <p:grpSp>
        <p:nvGrpSpPr>
          <p:cNvPr id="7" name="Group 5"/>
          <p:cNvGrpSpPr/>
          <p:nvPr/>
        </p:nvGrpSpPr>
        <p:grpSpPr>
          <a:xfrm>
            <a:off x="2285984" y="0"/>
            <a:ext cx="4626682" cy="897685"/>
            <a:chOff x="2835966" y="0"/>
            <a:chExt cx="5618916" cy="897685"/>
          </a:xfrm>
        </p:grpSpPr>
        <p:pic>
          <p:nvPicPr>
            <p:cNvPr id="8" name="Picture 7" descr="IMG-20231108-WA0017.jpg"/>
            <p:cNvPicPr>
              <a:picLocks noChangeAspect="1"/>
            </p:cNvPicPr>
            <p:nvPr/>
          </p:nvPicPr>
          <p:blipFill>
            <a:blip r:embed="rId4"/>
            <a:srcRect r="53923" b="88955"/>
            <a:stretch>
              <a:fillRect/>
            </a:stretch>
          </p:blipFill>
          <p:spPr>
            <a:xfrm>
              <a:off x="2835966" y="0"/>
              <a:ext cx="4465982" cy="897685"/>
            </a:xfrm>
            <a:prstGeom prst="rect">
              <a:avLst/>
            </a:prstGeom>
          </p:spPr>
        </p:pic>
        <p:pic>
          <p:nvPicPr>
            <p:cNvPr id="9" name="Picture 8" descr="WhatsApp Image 2024-04-02 at 5.34.33 PM (1).jpeg"/>
            <p:cNvPicPr>
              <a:picLocks noChangeAspect="1"/>
            </p:cNvPicPr>
            <p:nvPr/>
          </p:nvPicPr>
          <p:blipFill>
            <a:blip r:embed="rId5" cstate="print"/>
            <a:stretch>
              <a:fillRect/>
            </a:stretch>
          </p:blipFill>
          <p:spPr>
            <a:xfrm>
              <a:off x="7653711" y="185531"/>
              <a:ext cx="801171" cy="703526"/>
            </a:xfrm>
            <a:prstGeom prst="rect">
              <a:avLst/>
            </a:prstGeom>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357159" y="1428737"/>
            <a:ext cx="8391876"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400" b="1" dirty="0">
                <a:latin typeface="Times New Roman" pitchFamily="18" charset="0"/>
                <a:ea typeface="Calibri" pitchFamily="34" charset="0"/>
                <a:cs typeface="Times New Roman" pitchFamily="18" charset="0"/>
              </a:rPr>
              <a:t>October-2023</a:t>
            </a:r>
          </a:p>
          <a:p>
            <a:pPr marL="0" marR="0" lvl="0" indent="0" defTabSz="914400" rtl="0" eaLnBrk="1" fontAlgn="base" latinLnBrk="0" hangingPunct="1">
              <a:lnSpc>
                <a:spcPct val="100000"/>
              </a:lnSpc>
              <a:spcBef>
                <a:spcPct val="0"/>
              </a:spcBef>
              <a:spcAft>
                <a:spcPct val="0"/>
              </a:spcAft>
              <a:buClrTx/>
              <a:buSzTx/>
              <a:buFontTx/>
              <a:buNone/>
              <a:tabLst/>
            </a:pPr>
            <a:endParaRPr lang="en-US" sz="2000" b="1" dirty="0">
              <a:latin typeface="Bahnschrift Light" pitchFamily="34" charset="0"/>
              <a:ea typeface="Calibri" pitchFamily="34" charset="0"/>
              <a:cs typeface="Times New Roman" pitchFamily="18" charset="0"/>
            </a:endParaRPr>
          </a:p>
          <a:p>
            <a:pPr marL="0" marR="0" lvl="0" indent="0" defTabSz="914400" rtl="0" eaLnBrk="1" fontAlgn="base" latinLnBrk="0" hangingPunct="1">
              <a:lnSpc>
                <a:spcPct val="100000"/>
              </a:lnSpc>
              <a:spcBef>
                <a:spcPct val="0"/>
              </a:spcBef>
              <a:spcAft>
                <a:spcPct val="0"/>
              </a:spcAft>
              <a:buClrTx/>
              <a:buSzTx/>
              <a:buFontTx/>
              <a:buNone/>
              <a:tabLst/>
            </a:pPr>
            <a:r>
              <a:rPr lang="en-US" sz="2000" b="1" dirty="0">
                <a:latin typeface="Bahnschrift Light" pitchFamily="34" charset="0"/>
                <a:ea typeface="Calibri" pitchFamily="34" charset="0"/>
                <a:cs typeface="Times New Roman" pitchFamily="18" charset="0"/>
              </a:rPr>
              <a:t>12</a:t>
            </a:r>
            <a:r>
              <a:rPr lang="en-US" sz="2000" dirty="0">
                <a:latin typeface="Bahnschrift Light" pitchFamily="34" charset="0"/>
                <a:ea typeface="Calibri" pitchFamily="34" charset="0"/>
                <a:cs typeface="Times New Roman" pitchFamily="18" charset="0"/>
              </a:rPr>
              <a:t>. </a:t>
            </a:r>
            <a:r>
              <a:rPr lang="en-US" sz="2000" dirty="0">
                <a:latin typeface="Times New Roman" pitchFamily="18" charset="0"/>
                <a:ea typeface="Calibri" pitchFamily="34" charset="0"/>
                <a:cs typeface="Times New Roman" pitchFamily="18" charset="0"/>
              </a:rPr>
              <a:t>Participated in Bureau of Indian Standards, Govt. of India </a:t>
            </a:r>
            <a:r>
              <a:rPr lang="en-US" sz="2000" b="1" dirty="0">
                <a:latin typeface="Times New Roman" pitchFamily="18" charset="0"/>
                <a:ea typeface="Calibri" pitchFamily="34" charset="0"/>
                <a:cs typeface="Times New Roman" pitchFamily="18" charset="0"/>
              </a:rPr>
              <a:t>Reinforcement Training For Standardization Cells of Industry Associations</a:t>
            </a:r>
            <a:r>
              <a:rPr lang="en-US" sz="2000" dirty="0">
                <a:latin typeface="Times New Roman" pitchFamily="18" charset="0"/>
                <a:ea typeface="Calibri" pitchFamily="34" charset="0"/>
                <a:cs typeface="Times New Roman" pitchFamily="18" charset="0"/>
              </a:rPr>
              <a:t>.</a:t>
            </a:r>
            <a:endParaRPr kumimoji="0" lang="en-US" sz="2000"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3" name="Picture 2"/>
          <p:cNvPicPr/>
          <p:nvPr/>
        </p:nvPicPr>
        <p:blipFill>
          <a:blip r:embed="rId2" cstate="print">
            <a:extLst>
              <a:ext uri="{28A0092B-C50C-407E-A947-70E740481C1C}">
                <a14:useLocalDpi xmlns:a14="http://schemas.microsoft.com/office/drawing/2010/main" xmlns="" val="0"/>
              </a:ext>
            </a:extLst>
          </a:blip>
          <a:stretch>
            <a:fillRect/>
          </a:stretch>
        </p:blipFill>
        <p:spPr>
          <a:xfrm>
            <a:off x="1" y="3143249"/>
            <a:ext cx="4429124" cy="3571900"/>
          </a:xfrm>
          <a:prstGeom prst="rect">
            <a:avLst/>
          </a:prstGeom>
        </p:spPr>
      </p:pic>
      <p:pic>
        <p:nvPicPr>
          <p:cNvPr id="4" name="Picture 3"/>
          <p:cNvPicPr/>
          <p:nvPr/>
        </p:nvPicPr>
        <p:blipFill>
          <a:blip r:embed="rId3" cstate="print">
            <a:extLst>
              <a:ext uri="{28A0092B-C50C-407E-A947-70E740481C1C}">
                <a14:useLocalDpi xmlns:a14="http://schemas.microsoft.com/office/drawing/2010/main" xmlns="" val="0"/>
              </a:ext>
            </a:extLst>
          </a:blip>
          <a:stretch>
            <a:fillRect/>
          </a:stretch>
        </p:blipFill>
        <p:spPr>
          <a:xfrm>
            <a:off x="4572000" y="4643447"/>
            <a:ext cx="4572000" cy="2071702"/>
          </a:xfrm>
          <a:prstGeom prst="rect">
            <a:avLst/>
          </a:prstGeom>
        </p:spPr>
      </p:pic>
      <p:pic>
        <p:nvPicPr>
          <p:cNvPr id="5" name="Picture 4"/>
          <p:cNvPicPr/>
          <p:nvPr/>
        </p:nvPicPr>
        <p:blipFill>
          <a:blip r:embed="rId4" cstate="print">
            <a:extLst>
              <a:ext uri="{28A0092B-C50C-407E-A947-70E740481C1C}">
                <a14:useLocalDpi xmlns:a14="http://schemas.microsoft.com/office/drawing/2010/main" xmlns="" val="0"/>
              </a:ext>
            </a:extLst>
          </a:blip>
          <a:stretch>
            <a:fillRect/>
          </a:stretch>
        </p:blipFill>
        <p:spPr>
          <a:xfrm flipV="1">
            <a:off x="4572001" y="3143248"/>
            <a:ext cx="2213329" cy="1405314"/>
          </a:xfrm>
          <a:prstGeom prst="rect">
            <a:avLst/>
          </a:prstGeom>
        </p:spPr>
      </p:pic>
      <p:pic>
        <p:nvPicPr>
          <p:cNvPr id="6" name="Picture 5"/>
          <p:cNvPicPr/>
          <p:nvPr/>
        </p:nvPicPr>
        <p:blipFill>
          <a:blip r:embed="rId5" cstate="print">
            <a:extLst>
              <a:ext uri="{28A0092B-C50C-407E-A947-70E740481C1C}">
                <a14:useLocalDpi xmlns:a14="http://schemas.microsoft.com/office/drawing/2010/main" xmlns="" val="0"/>
              </a:ext>
            </a:extLst>
          </a:blip>
          <a:stretch>
            <a:fillRect/>
          </a:stretch>
        </p:blipFill>
        <p:spPr>
          <a:xfrm>
            <a:off x="6892461" y="3143248"/>
            <a:ext cx="2251539" cy="1357322"/>
          </a:xfrm>
          <a:prstGeom prst="rect">
            <a:avLst/>
          </a:prstGeom>
        </p:spPr>
      </p:pic>
      <p:grpSp>
        <p:nvGrpSpPr>
          <p:cNvPr id="8" name="Group 5"/>
          <p:cNvGrpSpPr/>
          <p:nvPr/>
        </p:nvGrpSpPr>
        <p:grpSpPr>
          <a:xfrm>
            <a:off x="2285984" y="0"/>
            <a:ext cx="4626682" cy="897685"/>
            <a:chOff x="2835966" y="0"/>
            <a:chExt cx="5618916" cy="897685"/>
          </a:xfrm>
        </p:grpSpPr>
        <p:pic>
          <p:nvPicPr>
            <p:cNvPr id="9" name="Picture 8" descr="IMG-20231108-WA0017.jpg"/>
            <p:cNvPicPr>
              <a:picLocks noChangeAspect="1"/>
            </p:cNvPicPr>
            <p:nvPr/>
          </p:nvPicPr>
          <p:blipFill>
            <a:blip r:embed="rId6"/>
            <a:srcRect r="53923" b="88955"/>
            <a:stretch>
              <a:fillRect/>
            </a:stretch>
          </p:blipFill>
          <p:spPr>
            <a:xfrm>
              <a:off x="2835966" y="0"/>
              <a:ext cx="4465982" cy="897685"/>
            </a:xfrm>
            <a:prstGeom prst="rect">
              <a:avLst/>
            </a:prstGeom>
          </p:spPr>
        </p:pic>
        <p:pic>
          <p:nvPicPr>
            <p:cNvPr id="10" name="Picture 9" descr="WhatsApp Image 2024-04-02 at 5.34.33 PM (1).jpeg"/>
            <p:cNvPicPr>
              <a:picLocks noChangeAspect="1"/>
            </p:cNvPicPr>
            <p:nvPr/>
          </p:nvPicPr>
          <p:blipFill>
            <a:blip r:embed="rId7" cstate="print"/>
            <a:stretch>
              <a:fillRect/>
            </a:stretch>
          </p:blipFill>
          <p:spPr>
            <a:xfrm>
              <a:off x="7653711" y="185531"/>
              <a:ext cx="801171" cy="703526"/>
            </a:xfrm>
            <a:prstGeom prst="rect">
              <a:avLst/>
            </a:prstGeom>
          </p:spPr>
        </p:pic>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845" y="1785926"/>
            <a:ext cx="9001156" cy="2000548"/>
          </a:xfrm>
          <a:prstGeom prst="rect">
            <a:avLst/>
          </a:prstGeom>
        </p:spPr>
        <p:txBody>
          <a:bodyPr wrap="square">
            <a:spAutoFit/>
          </a:bodyPr>
          <a:lstStyle/>
          <a:p>
            <a:pPr algn="ctr"/>
            <a:r>
              <a:rPr lang="en-US" sz="2400" b="1" dirty="0">
                <a:latin typeface="Times New Roman" pitchFamily="18" charset="0"/>
                <a:cs typeface="Times New Roman" pitchFamily="18" charset="0"/>
              </a:rPr>
              <a:t>November-2023</a:t>
            </a:r>
          </a:p>
          <a:p>
            <a:r>
              <a:rPr lang="en-US" sz="2000" dirty="0">
                <a:latin typeface="Times New Roman" pitchFamily="18" charset="0"/>
                <a:cs typeface="Times New Roman" pitchFamily="18" charset="0"/>
              </a:rPr>
              <a:t> </a:t>
            </a:r>
          </a:p>
          <a:p>
            <a:r>
              <a:rPr lang="en-US" sz="2000" b="1" dirty="0">
                <a:latin typeface="Times New Roman" pitchFamily="18" charset="0"/>
                <a:cs typeface="Times New Roman" pitchFamily="18" charset="0"/>
              </a:rPr>
              <a:t>13. </a:t>
            </a:r>
            <a:r>
              <a:rPr lang="en-US" sz="2000" dirty="0">
                <a:latin typeface="Times New Roman" pitchFamily="18" charset="0"/>
                <a:cs typeface="Times New Roman" pitchFamily="18" charset="0"/>
              </a:rPr>
              <a:t>IIF Northern Region, IIF Jaipur Chapter and FIC jointly organized a seminar on “</a:t>
            </a:r>
            <a:r>
              <a:rPr lang="en-US" sz="2000" b="1" dirty="0">
                <a:latin typeface="Times New Roman" pitchFamily="18" charset="0"/>
                <a:cs typeface="Times New Roman" pitchFamily="18" charset="0"/>
              </a:rPr>
              <a:t>Making Cost Effective Cast Iron Production by reducing metallurgical Defects &amp; Better Metal Treatment Process</a:t>
            </a:r>
            <a:r>
              <a:rPr lang="en-US" sz="2000" dirty="0">
                <a:latin typeface="Times New Roman" pitchFamily="18" charset="0"/>
                <a:cs typeface="Times New Roman" pitchFamily="18" charset="0"/>
              </a:rPr>
              <a:t>” on 3</a:t>
            </a:r>
            <a:r>
              <a:rPr lang="en-US" sz="2000" baseline="30000" dirty="0">
                <a:latin typeface="Times New Roman" pitchFamily="18" charset="0"/>
                <a:cs typeface="Times New Roman" pitchFamily="18" charset="0"/>
              </a:rPr>
              <a:t>rd</a:t>
            </a:r>
            <a:r>
              <a:rPr lang="en-US" sz="2000" dirty="0">
                <a:latin typeface="Times New Roman" pitchFamily="18" charset="0"/>
                <a:cs typeface="Times New Roman" pitchFamily="18" charset="0"/>
              </a:rPr>
              <a:t> November 2023 at The Radisson Hotel, Jaipur.                                        </a:t>
            </a:r>
          </a:p>
        </p:txBody>
      </p:sp>
      <p:pic>
        <p:nvPicPr>
          <p:cNvPr id="4" name="Picture 3" descr="IMG_20231103_185824_026.jpg"/>
          <p:cNvPicPr/>
          <p:nvPr/>
        </p:nvPicPr>
        <p:blipFill>
          <a:blip r:embed="rId2" cstate="print"/>
          <a:srcRect l="7273" t="12766" r="9090"/>
          <a:stretch>
            <a:fillRect/>
          </a:stretch>
        </p:blipFill>
        <p:spPr>
          <a:xfrm>
            <a:off x="5286380" y="4143380"/>
            <a:ext cx="3643339" cy="2571744"/>
          </a:xfrm>
          <a:prstGeom prst="rect">
            <a:avLst/>
          </a:prstGeom>
        </p:spPr>
      </p:pic>
      <p:pic>
        <p:nvPicPr>
          <p:cNvPr id="5" name="Picture 4" descr="IMG_20231103_214155_953.jpg"/>
          <p:cNvPicPr/>
          <p:nvPr/>
        </p:nvPicPr>
        <p:blipFill>
          <a:blip r:embed="rId3" cstate="print"/>
          <a:srcRect t="18182"/>
          <a:stretch>
            <a:fillRect/>
          </a:stretch>
        </p:blipFill>
        <p:spPr>
          <a:xfrm>
            <a:off x="2285985" y="5429264"/>
            <a:ext cx="2824164" cy="1285884"/>
          </a:xfrm>
          <a:prstGeom prst="rect">
            <a:avLst/>
          </a:prstGeom>
        </p:spPr>
      </p:pic>
      <p:pic>
        <p:nvPicPr>
          <p:cNvPr id="6" name="Picture 5" descr="IMG_20231103_203106_105.jpg"/>
          <p:cNvPicPr/>
          <p:nvPr/>
        </p:nvPicPr>
        <p:blipFill>
          <a:blip r:embed="rId4" cstate="print"/>
          <a:srcRect t="22727"/>
          <a:stretch>
            <a:fillRect/>
          </a:stretch>
        </p:blipFill>
        <p:spPr>
          <a:xfrm>
            <a:off x="2285984" y="4143381"/>
            <a:ext cx="2786083" cy="1214446"/>
          </a:xfrm>
          <a:prstGeom prst="rect">
            <a:avLst/>
          </a:prstGeom>
        </p:spPr>
      </p:pic>
      <p:pic>
        <p:nvPicPr>
          <p:cNvPr id="8" name="Picture 7" descr="IMG_20231103_192441_040.jpg"/>
          <p:cNvPicPr/>
          <p:nvPr/>
        </p:nvPicPr>
        <p:blipFill>
          <a:blip r:embed="rId5" cstate="print"/>
          <a:srcRect l="24816" r="20036"/>
          <a:stretch>
            <a:fillRect/>
          </a:stretch>
        </p:blipFill>
        <p:spPr>
          <a:xfrm>
            <a:off x="71406" y="4143380"/>
            <a:ext cx="2071671" cy="2571768"/>
          </a:xfrm>
          <a:prstGeom prst="rect">
            <a:avLst/>
          </a:prstGeom>
        </p:spPr>
      </p:pic>
      <p:grpSp>
        <p:nvGrpSpPr>
          <p:cNvPr id="9" name="Group 5"/>
          <p:cNvGrpSpPr/>
          <p:nvPr/>
        </p:nvGrpSpPr>
        <p:grpSpPr>
          <a:xfrm>
            <a:off x="2285984" y="0"/>
            <a:ext cx="4626682" cy="897685"/>
            <a:chOff x="2835966" y="0"/>
            <a:chExt cx="5618916" cy="897685"/>
          </a:xfrm>
        </p:grpSpPr>
        <p:pic>
          <p:nvPicPr>
            <p:cNvPr id="10" name="Picture 9" descr="IMG-20231108-WA0017.jpg"/>
            <p:cNvPicPr>
              <a:picLocks noChangeAspect="1"/>
            </p:cNvPicPr>
            <p:nvPr/>
          </p:nvPicPr>
          <p:blipFill>
            <a:blip r:embed="rId6"/>
            <a:srcRect r="53923" b="88955"/>
            <a:stretch>
              <a:fillRect/>
            </a:stretch>
          </p:blipFill>
          <p:spPr>
            <a:xfrm>
              <a:off x="2835966" y="0"/>
              <a:ext cx="4465982" cy="897685"/>
            </a:xfrm>
            <a:prstGeom prst="rect">
              <a:avLst/>
            </a:prstGeom>
          </p:spPr>
        </p:pic>
        <p:pic>
          <p:nvPicPr>
            <p:cNvPr id="11" name="Picture 10" descr="WhatsApp Image 2024-04-02 at 5.34.33 PM (1).jpeg"/>
            <p:cNvPicPr>
              <a:picLocks noChangeAspect="1"/>
            </p:cNvPicPr>
            <p:nvPr/>
          </p:nvPicPr>
          <p:blipFill>
            <a:blip r:embed="rId7" cstate="print"/>
            <a:stretch>
              <a:fillRect/>
            </a:stretch>
          </p:blipFill>
          <p:spPr>
            <a:xfrm>
              <a:off x="7653711" y="185531"/>
              <a:ext cx="801171" cy="703526"/>
            </a:xfrm>
            <a:prstGeom prst="rect">
              <a:avLst/>
            </a:prstGeom>
          </p:spPr>
        </p:pic>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1285860"/>
            <a:ext cx="8929719" cy="2000548"/>
          </a:xfrm>
          <a:prstGeom prst="rect">
            <a:avLst/>
          </a:prstGeom>
        </p:spPr>
        <p:txBody>
          <a:bodyPr wrap="square">
            <a:spAutoFit/>
          </a:bodyPr>
          <a:lstStyle/>
          <a:p>
            <a:pPr algn="ctr"/>
            <a:r>
              <a:rPr lang="en-GB" sz="2400" b="1" dirty="0">
                <a:latin typeface="Times New Roman" pitchFamily="18" charset="0"/>
                <a:cs typeface="Times New Roman" pitchFamily="18" charset="0"/>
              </a:rPr>
              <a:t>November-2023</a:t>
            </a:r>
          </a:p>
          <a:p>
            <a:endParaRPr lang="en-GB" sz="2000" b="1" dirty="0">
              <a:latin typeface="Times New Roman" pitchFamily="18" charset="0"/>
              <a:cs typeface="Times New Roman" pitchFamily="18" charset="0"/>
            </a:endParaRPr>
          </a:p>
          <a:p>
            <a:r>
              <a:rPr lang="en-GB" sz="2000" b="1" dirty="0">
                <a:latin typeface="Times New Roman" pitchFamily="18" charset="0"/>
                <a:cs typeface="Times New Roman" pitchFamily="18" charset="0"/>
              </a:rPr>
              <a:t>14</a:t>
            </a:r>
            <a:r>
              <a:rPr lang="en-GB" sz="2000" dirty="0">
                <a:latin typeface="Times New Roman" pitchFamily="18" charset="0"/>
                <a:cs typeface="Times New Roman" pitchFamily="18" charset="0"/>
              </a:rPr>
              <a:t>. Webinar on the topic “</a:t>
            </a:r>
            <a:r>
              <a:rPr lang="en-GB" sz="2000" b="1" dirty="0">
                <a:latin typeface="Times New Roman" pitchFamily="18" charset="0"/>
                <a:cs typeface="Times New Roman" pitchFamily="18" charset="0"/>
              </a:rPr>
              <a:t>Decoding GST for Indian Foundry Industry</a:t>
            </a:r>
            <a:r>
              <a:rPr lang="en-GB" sz="2000" dirty="0">
                <a:latin typeface="Times New Roman" pitchFamily="18" charset="0"/>
                <a:cs typeface="Times New Roman" pitchFamily="18" charset="0"/>
              </a:rPr>
              <a:t>” on 7</a:t>
            </a:r>
            <a:r>
              <a:rPr lang="en-GB" sz="2000" baseline="30000" dirty="0">
                <a:latin typeface="Times New Roman" pitchFamily="18" charset="0"/>
                <a:cs typeface="Times New Roman" pitchFamily="18" charset="0"/>
              </a:rPr>
              <a:t>th</a:t>
            </a:r>
            <a:r>
              <a:rPr lang="en-GB" sz="2000" dirty="0">
                <a:latin typeface="Times New Roman" pitchFamily="18" charset="0"/>
                <a:cs typeface="Times New Roman" pitchFamily="18" charset="0"/>
              </a:rPr>
              <a:t> November 2023</a:t>
            </a:r>
            <a:r>
              <a:rPr lang="en-US" sz="2000" dirty="0">
                <a:latin typeface="Times New Roman" pitchFamily="18" charset="0"/>
                <a:cs typeface="Times New Roman" pitchFamily="18" charset="0"/>
              </a:rPr>
              <a:t>.,</a:t>
            </a:r>
            <a:r>
              <a:rPr lang="en-GB" sz="2000" dirty="0">
                <a:latin typeface="Times New Roman" pitchFamily="18" charset="0"/>
                <a:cs typeface="Times New Roman" pitchFamily="18" charset="0"/>
              </a:rPr>
              <a:t>The webinar was aimed at having an interactive session for IIF members with the key speakers talking on ease of doing it and also present industries perspective</a:t>
            </a:r>
            <a:endParaRPr lang="en-US" sz="2000" dirty="0">
              <a:latin typeface="Times New Roman" pitchFamily="18" charset="0"/>
              <a:cs typeface="Times New Roman" pitchFamily="18" charset="0"/>
            </a:endParaRPr>
          </a:p>
        </p:txBody>
      </p:sp>
      <p:pic>
        <p:nvPicPr>
          <p:cNvPr id="3" name="Picture 2"/>
          <p:cNvPicPr/>
          <p:nvPr/>
        </p:nvPicPr>
        <p:blipFill rotWithShape="1">
          <a:blip r:embed="rId2" cstate="print"/>
          <a:srcRect t="2127" r="21028"/>
          <a:stretch/>
        </p:blipFill>
        <p:spPr bwMode="auto">
          <a:xfrm>
            <a:off x="3143241" y="3714753"/>
            <a:ext cx="3214711" cy="1428760"/>
          </a:xfrm>
          <a:prstGeom prst="rect">
            <a:avLst/>
          </a:prstGeom>
          <a:ln>
            <a:noFill/>
          </a:ln>
          <a:extLst>
            <a:ext uri="{53640926-AAD7-44D8-BBD7-CCE9431645EC}">
              <a14:shadowObscured xmlns:a14="http://schemas.microsoft.com/office/drawing/2010/main" xmlns=""/>
            </a:ext>
          </a:extLst>
        </p:spPr>
      </p:pic>
      <p:pic>
        <p:nvPicPr>
          <p:cNvPr id="5" name="Picture 4"/>
          <p:cNvPicPr/>
          <p:nvPr/>
        </p:nvPicPr>
        <p:blipFill rotWithShape="1">
          <a:blip r:embed="rId3" cstate="print"/>
          <a:srcRect t="945" r="22358"/>
          <a:stretch/>
        </p:blipFill>
        <p:spPr bwMode="auto">
          <a:xfrm>
            <a:off x="214281" y="3714753"/>
            <a:ext cx="2786083" cy="2928958"/>
          </a:xfrm>
          <a:prstGeom prst="rect">
            <a:avLst/>
          </a:prstGeom>
          <a:ln>
            <a:noFill/>
          </a:ln>
          <a:extLst>
            <a:ext uri="{53640926-AAD7-44D8-BBD7-CCE9431645EC}">
              <a14:shadowObscured xmlns:a14="http://schemas.microsoft.com/office/drawing/2010/main" xmlns=""/>
            </a:ext>
          </a:extLst>
        </p:spPr>
      </p:pic>
      <p:pic>
        <p:nvPicPr>
          <p:cNvPr id="6" name="Picture 5"/>
          <p:cNvPicPr/>
          <p:nvPr/>
        </p:nvPicPr>
        <p:blipFill rotWithShape="1">
          <a:blip r:embed="rId4" cstate="print"/>
          <a:srcRect t="-945" r="20496" b="-1"/>
          <a:stretch/>
        </p:blipFill>
        <p:spPr bwMode="auto">
          <a:xfrm>
            <a:off x="3143241" y="5143512"/>
            <a:ext cx="3214711" cy="1500174"/>
          </a:xfrm>
          <a:prstGeom prst="rect">
            <a:avLst/>
          </a:prstGeom>
          <a:ln>
            <a:noFill/>
          </a:ln>
          <a:extLst>
            <a:ext uri="{53640926-AAD7-44D8-BBD7-CCE9431645EC}">
              <a14:shadowObscured xmlns:a14="http://schemas.microsoft.com/office/drawing/2010/main" xmlns=""/>
            </a:ext>
          </a:extLst>
        </p:spPr>
      </p:pic>
      <p:pic>
        <p:nvPicPr>
          <p:cNvPr id="7" name="Picture 6"/>
          <p:cNvPicPr/>
          <p:nvPr/>
        </p:nvPicPr>
        <p:blipFill rotWithShape="1">
          <a:blip r:embed="rId5" cstate="print"/>
          <a:srcRect t="2600" r="20097"/>
          <a:stretch/>
        </p:blipFill>
        <p:spPr bwMode="auto">
          <a:xfrm>
            <a:off x="6429390" y="3643314"/>
            <a:ext cx="2561175" cy="3000396"/>
          </a:xfrm>
          <a:prstGeom prst="rect">
            <a:avLst/>
          </a:prstGeom>
          <a:ln>
            <a:noFill/>
          </a:ln>
          <a:extLst>
            <a:ext uri="{53640926-AAD7-44D8-BBD7-CCE9431645EC}">
              <a14:shadowObscured xmlns:a14="http://schemas.microsoft.com/office/drawing/2010/main" xmlns=""/>
            </a:ext>
          </a:extLst>
        </p:spPr>
      </p:pic>
      <p:grpSp>
        <p:nvGrpSpPr>
          <p:cNvPr id="9" name="Group 5"/>
          <p:cNvGrpSpPr/>
          <p:nvPr/>
        </p:nvGrpSpPr>
        <p:grpSpPr>
          <a:xfrm>
            <a:off x="2285984" y="0"/>
            <a:ext cx="4626682" cy="897685"/>
            <a:chOff x="2835966" y="0"/>
            <a:chExt cx="5618916" cy="897685"/>
          </a:xfrm>
        </p:grpSpPr>
        <p:pic>
          <p:nvPicPr>
            <p:cNvPr id="10" name="Picture 9" descr="IMG-20231108-WA0017.jpg"/>
            <p:cNvPicPr>
              <a:picLocks noChangeAspect="1"/>
            </p:cNvPicPr>
            <p:nvPr/>
          </p:nvPicPr>
          <p:blipFill>
            <a:blip r:embed="rId6"/>
            <a:srcRect r="53923" b="88955"/>
            <a:stretch>
              <a:fillRect/>
            </a:stretch>
          </p:blipFill>
          <p:spPr>
            <a:xfrm>
              <a:off x="2835966" y="0"/>
              <a:ext cx="4465982" cy="897685"/>
            </a:xfrm>
            <a:prstGeom prst="rect">
              <a:avLst/>
            </a:prstGeom>
          </p:spPr>
        </p:pic>
        <p:pic>
          <p:nvPicPr>
            <p:cNvPr id="11" name="Picture 10" descr="WhatsApp Image 2024-04-02 at 5.34.33 PM (1).jpeg"/>
            <p:cNvPicPr>
              <a:picLocks noChangeAspect="1"/>
            </p:cNvPicPr>
            <p:nvPr/>
          </p:nvPicPr>
          <p:blipFill>
            <a:blip r:embed="rId7" cstate="print"/>
            <a:stretch>
              <a:fillRect/>
            </a:stretch>
          </p:blipFill>
          <p:spPr>
            <a:xfrm>
              <a:off x="7653711" y="185531"/>
              <a:ext cx="801171" cy="703526"/>
            </a:xfrm>
            <a:prstGeom prst="rect">
              <a:avLst/>
            </a:prstGeom>
          </p:spPr>
        </p:pic>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0" y="928671"/>
            <a:ext cx="9144000" cy="196977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1552575" algn="l"/>
              </a:tabLst>
            </a:pPr>
            <a:r>
              <a:rPr kumimoji="0" lang="en-GB" sz="2400" b="1" i="0" u="none" strike="noStrike" cap="none" normalizeH="0" baseline="0" dirty="0">
                <a:ln>
                  <a:noFill/>
                </a:ln>
                <a:effectLst/>
                <a:latin typeface="Times New Roman" pitchFamily="18" charset="0"/>
                <a:ea typeface="Calibri" pitchFamily="34" charset="0"/>
                <a:cs typeface="Times New Roman" pitchFamily="18" charset="0"/>
              </a:rPr>
              <a:t>November-2023</a:t>
            </a:r>
          </a:p>
          <a:p>
            <a:pPr marL="0" marR="0" lvl="0" indent="0" algn="ctr" defTabSz="914400" rtl="0" eaLnBrk="1" fontAlgn="base" latinLnBrk="0" hangingPunct="1">
              <a:lnSpc>
                <a:spcPct val="100000"/>
              </a:lnSpc>
              <a:spcBef>
                <a:spcPct val="0"/>
              </a:spcBef>
              <a:spcAft>
                <a:spcPct val="0"/>
              </a:spcAft>
              <a:buClrTx/>
              <a:buSzTx/>
              <a:buFontTx/>
              <a:buNone/>
              <a:tabLst>
                <a:tab pos="1552575" algn="l"/>
              </a:tabLst>
            </a:pPr>
            <a:endParaRPr lang="en-GB" sz="2000" b="1" dirty="0">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tab pos="1552575" algn="l"/>
              </a:tabLst>
            </a:pPr>
            <a:r>
              <a:rPr kumimoji="0" lang="en-GB" sz="2000" b="1" i="0" u="none" strike="noStrike" cap="none" normalizeH="0" baseline="0" dirty="0">
                <a:ln>
                  <a:noFill/>
                </a:ln>
                <a:effectLst/>
                <a:latin typeface="Times New Roman" pitchFamily="18" charset="0"/>
                <a:ea typeface="Calibri" pitchFamily="34" charset="0"/>
                <a:cs typeface="Times New Roman" pitchFamily="18" charset="0"/>
              </a:rPr>
              <a:t>15</a:t>
            </a:r>
            <a:r>
              <a:rPr kumimoji="0" lang="en-GB" sz="2000" i="0" u="none" strike="noStrike" cap="none" normalizeH="0" baseline="0" dirty="0">
                <a:ln>
                  <a:noFill/>
                </a:ln>
                <a:effectLst/>
                <a:latin typeface="Times New Roman" pitchFamily="18" charset="0"/>
                <a:ea typeface="Calibri" pitchFamily="34" charset="0"/>
                <a:cs typeface="Times New Roman" pitchFamily="18" charset="0"/>
              </a:rPr>
              <a:t>. Participation at </a:t>
            </a:r>
            <a:r>
              <a:rPr kumimoji="0" lang="en-GB" sz="2000" b="1" i="0" u="none" strike="noStrike" cap="none" normalizeH="0" baseline="0" dirty="0">
                <a:ln>
                  <a:noFill/>
                </a:ln>
                <a:effectLst/>
                <a:latin typeface="Times New Roman" pitchFamily="18" charset="0"/>
                <a:ea typeface="Calibri" pitchFamily="34" charset="0"/>
                <a:cs typeface="Times New Roman" pitchFamily="18" charset="0"/>
              </a:rPr>
              <a:t>BHEL Samvaad 3.0 </a:t>
            </a:r>
            <a:r>
              <a:rPr kumimoji="0" lang="en-GB" sz="2000" i="0" u="none" strike="noStrike" cap="none" normalizeH="0" baseline="0" dirty="0">
                <a:ln>
                  <a:noFill/>
                </a:ln>
                <a:effectLst/>
                <a:latin typeface="Times New Roman" pitchFamily="18" charset="0"/>
                <a:ea typeface="Calibri" pitchFamily="34" charset="0"/>
                <a:cs typeface="Times New Roman" pitchFamily="18" charset="0"/>
              </a:rPr>
              <a:t>organized by BHEL at Bharat Mandapam New Delhi, 9</a:t>
            </a:r>
            <a:r>
              <a:rPr kumimoji="0" lang="en-GB" sz="2000" i="0" u="none" strike="noStrike" cap="none" normalizeH="0" baseline="30000" dirty="0">
                <a:ln>
                  <a:noFill/>
                </a:ln>
                <a:effectLst/>
                <a:latin typeface="Times New Roman" pitchFamily="18" charset="0"/>
                <a:ea typeface="Calibri" pitchFamily="34" charset="0"/>
                <a:cs typeface="Times New Roman" pitchFamily="18" charset="0"/>
              </a:rPr>
              <a:t>th</a:t>
            </a:r>
            <a:r>
              <a:rPr kumimoji="0" lang="en-GB" sz="2000" i="0" u="none" strike="noStrike" cap="none" normalizeH="0" baseline="0" dirty="0">
                <a:ln>
                  <a:noFill/>
                </a:ln>
                <a:effectLst/>
                <a:latin typeface="Times New Roman" pitchFamily="18" charset="0"/>
                <a:ea typeface="Calibri" pitchFamily="34" charset="0"/>
                <a:cs typeface="Times New Roman" pitchFamily="18" charset="0"/>
              </a:rPr>
              <a:t>November 2023</a:t>
            </a:r>
            <a:r>
              <a:rPr lang="en-GB" sz="2000" dirty="0">
                <a:latin typeface="Times New Roman" pitchFamily="18" charset="0"/>
                <a:ea typeface="Calibri" pitchFamily="34" charset="0"/>
                <a:cs typeface="Times New Roman" pitchFamily="18" charset="0"/>
              </a:rPr>
              <a:t>, Dr. Mahendra Nath Pandey, Hon. Minister, Ministry of Heavy Industries, Govt. of India </a:t>
            </a:r>
            <a:r>
              <a:rPr lang="en-US" sz="2000" dirty="0">
                <a:latin typeface="Times New Roman" pitchFamily="18" charset="0"/>
                <a:ea typeface="Calibri" pitchFamily="34" charset="0"/>
                <a:cs typeface="Times New Roman" pitchFamily="18" charset="0"/>
              </a:rPr>
              <a:t>addressed the gathering as Chief Guest. </a:t>
            </a:r>
            <a:endParaRPr lang="en-US" sz="2000" dirty="0">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1552575" algn="l"/>
              </a:tabLst>
            </a:pP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pic>
        <p:nvPicPr>
          <p:cNvPr id="4" name="Picture 3" descr="WhatsApp Image 2023-12-05 at 12.21.01 PM.jpeg"/>
          <p:cNvPicPr/>
          <p:nvPr/>
        </p:nvPicPr>
        <p:blipFill>
          <a:blip r:embed="rId2" cstate="print"/>
          <a:srcRect l="53678" r="16362"/>
          <a:stretch>
            <a:fillRect/>
          </a:stretch>
        </p:blipFill>
        <p:spPr>
          <a:xfrm>
            <a:off x="214281" y="2714620"/>
            <a:ext cx="2500331" cy="3857652"/>
          </a:xfrm>
          <a:prstGeom prst="rect">
            <a:avLst/>
          </a:prstGeom>
        </p:spPr>
      </p:pic>
      <p:pic>
        <p:nvPicPr>
          <p:cNvPr id="5" name="Picture 4"/>
          <p:cNvPicPr/>
          <p:nvPr/>
        </p:nvPicPr>
        <p:blipFill>
          <a:blip r:embed="rId3" cstate="print">
            <a:extLst>
              <a:ext uri="{28A0092B-C50C-407E-A947-70E740481C1C}">
                <a14:useLocalDpi xmlns:a14="http://schemas.microsoft.com/office/drawing/2010/main" xmlns="" val="0"/>
              </a:ext>
            </a:extLst>
          </a:blip>
          <a:stretch>
            <a:fillRect/>
          </a:stretch>
        </p:blipFill>
        <p:spPr>
          <a:xfrm rot="10800000" flipV="1">
            <a:off x="5929323" y="2722890"/>
            <a:ext cx="3000396" cy="1706243"/>
          </a:xfrm>
          <a:prstGeom prst="rect">
            <a:avLst/>
          </a:prstGeom>
        </p:spPr>
      </p:pic>
      <p:pic>
        <p:nvPicPr>
          <p:cNvPr id="6" name="Picture 5"/>
          <p:cNvPicPr/>
          <p:nvPr/>
        </p:nvPicPr>
        <p:blipFill>
          <a:blip r:embed="rId4" cstate="print">
            <a:extLst>
              <a:ext uri="{28A0092B-C50C-407E-A947-70E740481C1C}">
                <a14:useLocalDpi xmlns:a14="http://schemas.microsoft.com/office/drawing/2010/main" xmlns="" val="0"/>
              </a:ext>
            </a:extLst>
          </a:blip>
          <a:stretch>
            <a:fillRect/>
          </a:stretch>
        </p:blipFill>
        <p:spPr>
          <a:xfrm>
            <a:off x="2786050" y="4500570"/>
            <a:ext cx="6072231" cy="2143140"/>
          </a:xfrm>
          <a:prstGeom prst="rect">
            <a:avLst/>
          </a:prstGeom>
        </p:spPr>
      </p:pic>
      <p:pic>
        <p:nvPicPr>
          <p:cNvPr id="7" name="Picture 6" descr="WhatsApp Image 2023-12-05 at 12.22.49 PM.jpeg"/>
          <p:cNvPicPr/>
          <p:nvPr/>
        </p:nvPicPr>
        <p:blipFill>
          <a:blip r:embed="rId5" cstate="print"/>
          <a:stretch>
            <a:fillRect/>
          </a:stretch>
        </p:blipFill>
        <p:spPr>
          <a:xfrm>
            <a:off x="2786050" y="2714620"/>
            <a:ext cx="3010087" cy="1714512"/>
          </a:xfrm>
          <a:prstGeom prst="rect">
            <a:avLst/>
          </a:prstGeom>
        </p:spPr>
      </p:pic>
      <p:grpSp>
        <p:nvGrpSpPr>
          <p:cNvPr id="9" name="Group 5"/>
          <p:cNvGrpSpPr/>
          <p:nvPr/>
        </p:nvGrpSpPr>
        <p:grpSpPr>
          <a:xfrm>
            <a:off x="2285984" y="0"/>
            <a:ext cx="4626682" cy="897685"/>
            <a:chOff x="2835966" y="0"/>
            <a:chExt cx="5618916" cy="897685"/>
          </a:xfrm>
        </p:grpSpPr>
        <p:pic>
          <p:nvPicPr>
            <p:cNvPr id="10" name="Picture 9" descr="IMG-20231108-WA0017.jpg"/>
            <p:cNvPicPr>
              <a:picLocks noChangeAspect="1"/>
            </p:cNvPicPr>
            <p:nvPr/>
          </p:nvPicPr>
          <p:blipFill>
            <a:blip r:embed="rId6"/>
            <a:srcRect r="53923" b="88955"/>
            <a:stretch>
              <a:fillRect/>
            </a:stretch>
          </p:blipFill>
          <p:spPr>
            <a:xfrm>
              <a:off x="2835966" y="0"/>
              <a:ext cx="4465982" cy="897685"/>
            </a:xfrm>
            <a:prstGeom prst="rect">
              <a:avLst/>
            </a:prstGeom>
          </p:spPr>
        </p:pic>
        <p:pic>
          <p:nvPicPr>
            <p:cNvPr id="11" name="Picture 10" descr="WhatsApp Image 2024-04-02 at 5.34.33 PM (1).jpeg"/>
            <p:cNvPicPr>
              <a:picLocks noChangeAspect="1"/>
            </p:cNvPicPr>
            <p:nvPr/>
          </p:nvPicPr>
          <p:blipFill>
            <a:blip r:embed="rId7" cstate="print"/>
            <a:stretch>
              <a:fillRect/>
            </a:stretch>
          </p:blipFill>
          <p:spPr>
            <a:xfrm>
              <a:off x="7653711" y="185531"/>
              <a:ext cx="801171" cy="703526"/>
            </a:xfrm>
            <a:prstGeom prst="rect">
              <a:avLst/>
            </a:prstGeom>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0" y="1500174"/>
            <a:ext cx="9180512" cy="169277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a:ln>
                  <a:noFill/>
                </a:ln>
                <a:effectLst/>
                <a:latin typeface="Times New Roman" pitchFamily="18" charset="0"/>
                <a:ea typeface="Calibri" pitchFamily="34" charset="0"/>
                <a:cs typeface="Times New Roman" pitchFamily="18" charset="0"/>
              </a:rPr>
              <a:t>November-2023</a:t>
            </a:r>
          </a:p>
          <a:p>
            <a:pPr marL="0" marR="0" lvl="0" indent="0" defTabSz="914400" rtl="0" eaLnBrk="1" fontAlgn="base" latinLnBrk="0" hangingPunct="1">
              <a:lnSpc>
                <a:spcPct val="100000"/>
              </a:lnSpc>
              <a:spcBef>
                <a:spcPct val="0"/>
              </a:spcBef>
              <a:spcAft>
                <a:spcPct val="0"/>
              </a:spcAft>
              <a:buClrTx/>
              <a:buSzTx/>
              <a:buFontTx/>
              <a:buNone/>
              <a:tabLst/>
            </a:pPr>
            <a:endParaRPr lang="en-GB" sz="2000" b="1" dirty="0">
              <a:latin typeface="Times New Roman" pitchFamily="18" charset="0"/>
              <a:ea typeface="Calibri" pitchFamily="34" charset="0"/>
              <a:cs typeface="Times New Roman" pitchFamily="18" charset="0"/>
            </a:endParaRPr>
          </a:p>
          <a:p>
            <a:pPr marL="0" marR="0" lvl="0" indent="0"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dirty="0">
                <a:ln>
                  <a:noFill/>
                </a:ln>
                <a:effectLst/>
                <a:latin typeface="Times New Roman" pitchFamily="18" charset="0"/>
                <a:ea typeface="Calibri" pitchFamily="34" charset="0"/>
                <a:cs typeface="Times New Roman" pitchFamily="18" charset="0"/>
              </a:rPr>
              <a:t>16</a:t>
            </a:r>
            <a:r>
              <a:rPr kumimoji="0" lang="en-GB" sz="2000" i="0" u="none" strike="noStrike" cap="none" normalizeH="0" baseline="0" dirty="0">
                <a:ln>
                  <a:noFill/>
                </a:ln>
                <a:effectLst/>
                <a:latin typeface="Times New Roman" pitchFamily="18" charset="0"/>
                <a:ea typeface="Calibri" pitchFamily="34" charset="0"/>
                <a:cs typeface="Times New Roman" pitchFamily="18" charset="0"/>
              </a:rPr>
              <a:t>. NSB- IIF-SIDBI 2-Day Online Management Development Program on "</a:t>
            </a:r>
            <a:r>
              <a:rPr kumimoji="0" lang="en-GB" sz="2000" b="1" i="0" u="none" strike="noStrike" cap="none" normalizeH="0" baseline="0" dirty="0">
                <a:ln>
                  <a:noFill/>
                </a:ln>
                <a:effectLst/>
                <a:latin typeface="Times New Roman" pitchFamily="18" charset="0"/>
                <a:ea typeface="Calibri" pitchFamily="34" charset="0"/>
                <a:cs typeface="Times New Roman" pitchFamily="18" charset="0"/>
              </a:rPr>
              <a:t>Integrated Energy Efficiency and Emission Reduction Gains through Preventive Environmental Management </a:t>
            </a:r>
            <a:r>
              <a:rPr kumimoji="0" lang="en-GB" sz="2000" i="0" u="none" strike="noStrike" cap="none" normalizeH="0" baseline="0" dirty="0">
                <a:ln>
                  <a:noFill/>
                </a:ln>
                <a:effectLst/>
                <a:latin typeface="Times New Roman" pitchFamily="18" charset="0"/>
                <a:ea typeface="Calibri" pitchFamily="34" charset="0"/>
                <a:cs typeface="Times New Roman" pitchFamily="18" charset="0"/>
              </a:rPr>
              <a:t>", 28-29 November 2023 (On Virtual Platform)</a:t>
            </a:r>
            <a:r>
              <a:rPr kumimoji="0" lang="en-US" sz="2000" i="0" u="none" strike="noStrike" cap="none" normalizeH="0" baseline="0" dirty="0">
                <a:ln>
                  <a:noFill/>
                </a:ln>
                <a:effectLst/>
                <a:latin typeface="Times New Roman" pitchFamily="18" charset="0"/>
                <a:cs typeface="Times New Roman" pitchFamily="18" charset="0"/>
              </a:rPr>
              <a:t> </a:t>
            </a:r>
          </a:p>
        </p:txBody>
      </p:sp>
      <p:pic>
        <p:nvPicPr>
          <p:cNvPr id="3" name="Picture 2"/>
          <p:cNvPicPr/>
          <p:nvPr/>
        </p:nvPicPr>
        <p:blipFill>
          <a:blip r:embed="rId2" cstate="print">
            <a:extLst>
              <a:ext uri="{28A0092B-C50C-407E-A947-70E740481C1C}">
                <a14:useLocalDpi xmlns:a14="http://schemas.microsoft.com/office/drawing/2010/main" xmlns="" val="0"/>
              </a:ext>
            </a:extLst>
          </a:blip>
          <a:stretch>
            <a:fillRect/>
          </a:stretch>
        </p:blipFill>
        <p:spPr>
          <a:xfrm>
            <a:off x="4643438" y="3357563"/>
            <a:ext cx="4071967" cy="3143272"/>
          </a:xfrm>
          <a:prstGeom prst="rect">
            <a:avLst/>
          </a:prstGeom>
        </p:spPr>
      </p:pic>
      <p:pic>
        <p:nvPicPr>
          <p:cNvPr id="4" name="Picture 3"/>
          <p:cNvPicPr/>
          <p:nvPr/>
        </p:nvPicPr>
        <p:blipFill>
          <a:blip r:embed="rId3" cstate="print">
            <a:extLst>
              <a:ext uri="{28A0092B-C50C-407E-A947-70E740481C1C}">
                <a14:useLocalDpi xmlns:a14="http://schemas.microsoft.com/office/drawing/2010/main" xmlns="" val="0"/>
              </a:ext>
            </a:extLst>
          </a:blip>
          <a:stretch>
            <a:fillRect/>
          </a:stretch>
        </p:blipFill>
        <p:spPr>
          <a:xfrm>
            <a:off x="428596" y="3357563"/>
            <a:ext cx="3929091" cy="3143272"/>
          </a:xfrm>
          <a:prstGeom prst="rect">
            <a:avLst/>
          </a:prstGeom>
        </p:spPr>
      </p:pic>
      <p:grpSp>
        <p:nvGrpSpPr>
          <p:cNvPr id="6" name="Group 5"/>
          <p:cNvGrpSpPr/>
          <p:nvPr/>
        </p:nvGrpSpPr>
        <p:grpSpPr>
          <a:xfrm>
            <a:off x="2285984" y="0"/>
            <a:ext cx="4626682" cy="897685"/>
            <a:chOff x="2835966" y="0"/>
            <a:chExt cx="5618916" cy="897685"/>
          </a:xfrm>
        </p:grpSpPr>
        <p:pic>
          <p:nvPicPr>
            <p:cNvPr id="7" name="Picture 6" descr="IMG-20231108-WA0017.jpg"/>
            <p:cNvPicPr>
              <a:picLocks noChangeAspect="1"/>
            </p:cNvPicPr>
            <p:nvPr/>
          </p:nvPicPr>
          <p:blipFill>
            <a:blip r:embed="rId4"/>
            <a:srcRect r="53923" b="88955"/>
            <a:stretch>
              <a:fillRect/>
            </a:stretch>
          </p:blipFill>
          <p:spPr>
            <a:xfrm>
              <a:off x="2835966" y="0"/>
              <a:ext cx="4465982" cy="897685"/>
            </a:xfrm>
            <a:prstGeom prst="rect">
              <a:avLst/>
            </a:prstGeom>
          </p:spPr>
        </p:pic>
        <p:pic>
          <p:nvPicPr>
            <p:cNvPr id="8" name="Picture 7" descr="WhatsApp Image 2024-04-02 at 5.34.33 PM (1).jpeg"/>
            <p:cNvPicPr>
              <a:picLocks noChangeAspect="1"/>
            </p:cNvPicPr>
            <p:nvPr/>
          </p:nvPicPr>
          <p:blipFill>
            <a:blip r:embed="rId5" cstate="print"/>
            <a:stretch>
              <a:fillRect/>
            </a:stretch>
          </p:blipFill>
          <p:spPr>
            <a:xfrm>
              <a:off x="7653711" y="185531"/>
              <a:ext cx="801171" cy="703526"/>
            </a:xfrm>
            <a:prstGeom prst="rect">
              <a:avLst/>
            </a:prstGeom>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descr="WhatsApp Image 2024-01-04 at 10"/>
          <p:cNvPicPr>
            <a:picLocks noChangeAspect="1" noChangeArrowheads="1"/>
          </p:cNvPicPr>
          <p:nvPr/>
        </p:nvPicPr>
        <p:blipFill>
          <a:blip r:embed="rId2" cstate="print"/>
          <a:srcRect/>
          <a:stretch>
            <a:fillRect/>
          </a:stretch>
        </p:blipFill>
        <p:spPr bwMode="auto">
          <a:xfrm>
            <a:off x="2786051" y="4071943"/>
            <a:ext cx="3814756" cy="2428268"/>
          </a:xfrm>
          <a:prstGeom prst="rect">
            <a:avLst/>
          </a:prstGeom>
          <a:noFill/>
        </p:spPr>
      </p:pic>
      <p:sp>
        <p:nvSpPr>
          <p:cNvPr id="1027" name="Rectangle 3"/>
          <p:cNvSpPr>
            <a:spLocks noChangeArrowheads="1"/>
          </p:cNvSpPr>
          <p:nvPr/>
        </p:nvSpPr>
        <p:spPr bwMode="auto">
          <a:xfrm>
            <a:off x="357159" y="1785926"/>
            <a:ext cx="8286808" cy="169277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kumimoji="0" lang="en-US" sz="2400" b="1" i="0" u="none" strike="noStrike" cap="none" normalizeH="0" baseline="0" dirty="0">
                <a:ln>
                  <a:noFill/>
                </a:ln>
                <a:solidFill>
                  <a:srgbClr val="000000"/>
                </a:solidFill>
                <a:effectLst/>
                <a:latin typeface="Times New Roman" pitchFamily="18" charset="0"/>
                <a:ea typeface="Cambria" pitchFamily="18" charset="0"/>
                <a:cs typeface="Times New Roman" pitchFamily="18" charset="0"/>
              </a:rPr>
              <a:t>December-2023</a:t>
            </a:r>
          </a:p>
          <a:p>
            <a:endParaRPr lang="en-US" sz="2000" dirty="0">
              <a:solidFill>
                <a:srgbClr val="000000"/>
              </a:solidFill>
              <a:latin typeface="Times New Roman" pitchFamily="18" charset="0"/>
              <a:ea typeface="Cambria" pitchFamily="18" charset="0"/>
              <a:cs typeface="Times New Roman" pitchFamily="18" charset="0"/>
            </a:endParaRPr>
          </a:p>
          <a:p>
            <a:r>
              <a:rPr kumimoji="0" lang="en-US" sz="2000" i="0" u="none" strike="noStrike" cap="none" normalizeH="0" baseline="0" dirty="0">
                <a:ln>
                  <a:noFill/>
                </a:ln>
                <a:solidFill>
                  <a:srgbClr val="000000"/>
                </a:solidFill>
                <a:effectLst/>
                <a:latin typeface="Times New Roman" pitchFamily="18" charset="0"/>
                <a:ea typeface="Cambria" pitchFamily="18" charset="0"/>
                <a:cs typeface="Times New Roman" pitchFamily="18" charset="0"/>
              </a:rPr>
              <a:t>17.FIC &amp; IIF-NR in partnership with Bureau of Indian Standards, </a:t>
            </a:r>
            <a:r>
              <a:rPr kumimoji="0" lang="en-US" sz="2000" i="0" u="none" strike="noStrike" cap="none" normalizeH="0" baseline="0" dirty="0" err="1">
                <a:ln>
                  <a:noFill/>
                </a:ln>
                <a:solidFill>
                  <a:srgbClr val="000000"/>
                </a:solidFill>
                <a:effectLst/>
                <a:latin typeface="Times New Roman" pitchFamily="18" charset="0"/>
                <a:ea typeface="Cambria" pitchFamily="18" charset="0"/>
                <a:cs typeface="Times New Roman" pitchFamily="18" charset="0"/>
              </a:rPr>
              <a:t>Govt</a:t>
            </a:r>
            <a:r>
              <a:rPr kumimoji="0" lang="en-US" sz="2000" i="0" u="none" strike="noStrike" cap="none" normalizeH="0" baseline="0" dirty="0">
                <a:ln>
                  <a:noFill/>
                </a:ln>
                <a:solidFill>
                  <a:srgbClr val="000000"/>
                </a:solidFill>
                <a:effectLst/>
                <a:latin typeface="Times New Roman" pitchFamily="18" charset="0"/>
                <a:ea typeface="Cambria" pitchFamily="18" charset="0"/>
                <a:cs typeface="Times New Roman" pitchFamily="18" charset="0"/>
              </a:rPr>
              <a:t> of India organized a webinar on the topic “</a:t>
            </a:r>
            <a:r>
              <a:rPr kumimoji="0" lang="en-US" sz="2000" b="1" i="0" u="none" strike="noStrike" cap="none" normalizeH="0" baseline="0" dirty="0">
                <a:ln>
                  <a:noFill/>
                </a:ln>
                <a:solidFill>
                  <a:srgbClr val="000000"/>
                </a:solidFill>
                <a:effectLst/>
                <a:latin typeface="Times New Roman" pitchFamily="18" charset="0"/>
                <a:ea typeface="Cambria" pitchFamily="18" charset="0"/>
                <a:cs typeface="Times New Roman" pitchFamily="18" charset="0"/>
              </a:rPr>
              <a:t>Mandatory Certification for CI Castings and </a:t>
            </a:r>
            <a:r>
              <a:rPr kumimoji="0" lang="en-US" sz="2000" b="1" i="0" u="none" strike="noStrike" cap="none" normalizeH="0" baseline="0" dirty="0" err="1">
                <a:ln>
                  <a:noFill/>
                </a:ln>
                <a:solidFill>
                  <a:srgbClr val="000000"/>
                </a:solidFill>
                <a:effectLst/>
                <a:latin typeface="Times New Roman" pitchFamily="18" charset="0"/>
                <a:ea typeface="Cambria" pitchFamily="18" charset="0"/>
                <a:cs typeface="Times New Roman" pitchFamily="18" charset="0"/>
              </a:rPr>
              <a:t>Aluminium</a:t>
            </a:r>
            <a:r>
              <a:rPr kumimoji="0" lang="en-US" sz="2000" b="1" i="0" u="none" strike="noStrike" cap="none" normalizeH="0" baseline="0" dirty="0">
                <a:ln>
                  <a:noFill/>
                </a:ln>
                <a:solidFill>
                  <a:srgbClr val="000000"/>
                </a:solidFill>
                <a:effectLst/>
                <a:latin typeface="Times New Roman" pitchFamily="18" charset="0"/>
                <a:ea typeface="Cambria" pitchFamily="18" charset="0"/>
                <a:cs typeface="Times New Roman" pitchFamily="18" charset="0"/>
              </a:rPr>
              <a:t> Castings” </a:t>
            </a:r>
            <a:r>
              <a:rPr kumimoji="0" lang="en-US" sz="2000" i="0" u="none" strike="noStrike" cap="none" normalizeH="0" baseline="0" dirty="0">
                <a:ln>
                  <a:noFill/>
                </a:ln>
                <a:solidFill>
                  <a:srgbClr val="000000"/>
                </a:solidFill>
                <a:effectLst/>
                <a:latin typeface="Times New Roman" pitchFamily="18" charset="0"/>
                <a:ea typeface="Cambria" pitchFamily="18" charset="0"/>
                <a:cs typeface="Times New Roman" pitchFamily="18" charset="0"/>
              </a:rPr>
              <a:t>on 7</a:t>
            </a:r>
            <a:r>
              <a:rPr kumimoji="0" lang="en-US" sz="2000" i="0" u="none" strike="noStrike" cap="none" normalizeH="0" baseline="30000" dirty="0">
                <a:ln>
                  <a:noFill/>
                </a:ln>
                <a:solidFill>
                  <a:srgbClr val="000000"/>
                </a:solidFill>
                <a:effectLst/>
                <a:latin typeface="Times New Roman" pitchFamily="18" charset="0"/>
                <a:ea typeface="Cambria" pitchFamily="18" charset="0"/>
                <a:cs typeface="Times New Roman" pitchFamily="18" charset="0"/>
              </a:rPr>
              <a:t>th</a:t>
            </a:r>
            <a:r>
              <a:rPr kumimoji="0" lang="en-US" sz="2000" i="0" u="none" strike="noStrike" cap="none" normalizeH="0" baseline="0" dirty="0">
                <a:ln>
                  <a:noFill/>
                </a:ln>
                <a:solidFill>
                  <a:srgbClr val="000000"/>
                </a:solidFill>
                <a:effectLst/>
                <a:latin typeface="Times New Roman" pitchFamily="18" charset="0"/>
                <a:ea typeface="Cambria" pitchFamily="18" charset="0"/>
                <a:cs typeface="Times New Roman" pitchFamily="18" charset="0"/>
              </a:rPr>
              <a:t> of December 2023. </a:t>
            </a:r>
            <a:endParaRPr kumimoji="0" lang="en-US" sz="1800" i="0" u="none" strike="noStrike" cap="none" normalizeH="0" baseline="0" dirty="0">
              <a:ln>
                <a:noFill/>
              </a:ln>
              <a:solidFill>
                <a:schemeClr val="tx1"/>
              </a:solidFill>
              <a:effectLst/>
              <a:latin typeface="Arial" pitchFamily="34" charset="0"/>
              <a:cs typeface="Arial" pitchFamily="34" charset="0"/>
            </a:endParaRPr>
          </a:p>
        </p:txBody>
      </p:sp>
      <p:grpSp>
        <p:nvGrpSpPr>
          <p:cNvPr id="6" name="Group 5"/>
          <p:cNvGrpSpPr/>
          <p:nvPr/>
        </p:nvGrpSpPr>
        <p:grpSpPr>
          <a:xfrm>
            <a:off x="2285984" y="0"/>
            <a:ext cx="4626682" cy="897685"/>
            <a:chOff x="2835966" y="0"/>
            <a:chExt cx="5618916" cy="897685"/>
          </a:xfrm>
        </p:grpSpPr>
        <p:pic>
          <p:nvPicPr>
            <p:cNvPr id="7" name="Picture 6" descr="IMG-20231108-WA0017.jpg"/>
            <p:cNvPicPr>
              <a:picLocks noChangeAspect="1"/>
            </p:cNvPicPr>
            <p:nvPr/>
          </p:nvPicPr>
          <p:blipFill>
            <a:blip r:embed="rId3"/>
            <a:srcRect r="53923" b="88955"/>
            <a:stretch>
              <a:fillRect/>
            </a:stretch>
          </p:blipFill>
          <p:spPr>
            <a:xfrm>
              <a:off x="2835966" y="0"/>
              <a:ext cx="4465982" cy="897685"/>
            </a:xfrm>
            <a:prstGeom prst="rect">
              <a:avLst/>
            </a:prstGeom>
          </p:spPr>
        </p:pic>
        <p:pic>
          <p:nvPicPr>
            <p:cNvPr id="8" name="Picture 7" descr="WhatsApp Image 2024-04-02 at 5.34.33 PM (1).jpeg"/>
            <p:cNvPicPr>
              <a:picLocks noChangeAspect="1"/>
            </p:cNvPicPr>
            <p:nvPr/>
          </p:nvPicPr>
          <p:blipFill>
            <a:blip r:embed="rId4" cstate="print"/>
            <a:stretch>
              <a:fillRect/>
            </a:stretch>
          </p:blipFill>
          <p:spPr>
            <a:xfrm>
              <a:off x="7653711" y="185531"/>
              <a:ext cx="801171" cy="703526"/>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1"/>
          <p:cNvSpPr>
            <a:spLocks noChangeArrowheads="1"/>
          </p:cNvSpPr>
          <p:nvPr/>
        </p:nvSpPr>
        <p:spPr bwMode="auto">
          <a:xfrm>
            <a:off x="285720" y="1714489"/>
            <a:ext cx="8215339" cy="1824788"/>
          </a:xfrm>
          <a:prstGeom prst="rect">
            <a:avLst/>
          </a:prstGeom>
          <a:solidFill>
            <a:srgbClr val="FFFFFF"/>
          </a:solidFill>
          <a:ln w="9525">
            <a:noFill/>
            <a:miter lim="800000"/>
            <a:headEnd/>
            <a:tailEnd/>
          </a:ln>
          <a:effectLst/>
        </p:spPr>
        <p:txBody>
          <a:bodyPr vert="horz" wrap="square" lIns="91440" tIns="152352" rIns="91440" bIns="69828"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effectLst/>
                <a:latin typeface="Times New Roman" pitchFamily="18" charset="0"/>
                <a:ea typeface="Cambria" pitchFamily="18" charset="0"/>
                <a:cs typeface="Times New Roman" pitchFamily="18" charset="0"/>
              </a:rPr>
              <a:t>December-2023</a:t>
            </a:r>
          </a:p>
          <a:p>
            <a:pPr marL="0" marR="0" lvl="0" indent="0" algn="l" defTabSz="914400" rtl="0" eaLnBrk="1" fontAlgn="base" latinLnBrk="0" hangingPunct="1">
              <a:lnSpc>
                <a:spcPct val="100000"/>
              </a:lnSpc>
              <a:spcBef>
                <a:spcPct val="0"/>
              </a:spcBef>
              <a:spcAft>
                <a:spcPct val="0"/>
              </a:spcAft>
              <a:buClrTx/>
              <a:buSzTx/>
              <a:buFontTx/>
              <a:buNone/>
              <a:tabLst/>
            </a:pPr>
            <a:endParaRPr lang="en-US" sz="2000" dirty="0">
              <a:latin typeface="Times New Roman" pitchFamily="18" charset="0"/>
              <a:ea typeface="Cambria"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ea typeface="Cambria" pitchFamily="18" charset="0"/>
                <a:cs typeface="Times New Roman" pitchFamily="18" charset="0"/>
              </a:rPr>
              <a:t>18. Chandigarh Chapter of The Institute of Indian Foundrymen conducted a technical awareness program on Modern Casting Feeding Solutions on </a:t>
            </a:r>
            <a:r>
              <a:rPr kumimoji="0" lang="en-US" sz="2000" b="0" i="0" u="none" strike="noStrike" cap="none" normalizeH="0" baseline="0" dirty="0" err="1">
                <a:ln>
                  <a:noFill/>
                </a:ln>
                <a:solidFill>
                  <a:schemeClr val="tx1"/>
                </a:solidFill>
                <a:effectLst/>
                <a:latin typeface="Times New Roman" pitchFamily="18" charset="0"/>
                <a:ea typeface="Cambria" pitchFamily="18" charset="0"/>
                <a:cs typeface="Times New Roman" pitchFamily="18" charset="0"/>
              </a:rPr>
              <a:t>Arun</a:t>
            </a:r>
            <a:r>
              <a:rPr kumimoji="0" lang="en-US" sz="2000" b="0" i="0" u="none" strike="noStrike" cap="none" normalizeH="0" baseline="0" dirty="0">
                <a:ln>
                  <a:noFill/>
                </a:ln>
                <a:solidFill>
                  <a:schemeClr val="tx1"/>
                </a:solidFill>
                <a:effectLst/>
                <a:latin typeface="Times New Roman" pitchFamily="18" charset="0"/>
                <a:ea typeface="Cambria" pitchFamily="18" charset="0"/>
                <a:cs typeface="Times New Roman" pitchFamily="18" charset="0"/>
              </a:rPr>
              <a:t> </a:t>
            </a:r>
            <a:r>
              <a:rPr kumimoji="0" lang="en-US" sz="2000" b="0" i="0" u="none" strike="noStrike" cap="none" normalizeH="0" baseline="0" dirty="0" err="1">
                <a:ln>
                  <a:noFill/>
                </a:ln>
                <a:solidFill>
                  <a:schemeClr val="tx1"/>
                </a:solidFill>
                <a:effectLst/>
                <a:latin typeface="Times New Roman" pitchFamily="18" charset="0"/>
                <a:ea typeface="Cambria" pitchFamily="18" charset="0"/>
                <a:cs typeface="Times New Roman" pitchFamily="18" charset="0"/>
              </a:rPr>
              <a:t>Sood</a:t>
            </a:r>
            <a:r>
              <a:rPr kumimoji="0" lang="en-US" sz="2000" b="0" i="0" u="none" strike="noStrike" cap="none" normalizeH="0" baseline="0" dirty="0">
                <a:ln>
                  <a:noFill/>
                </a:ln>
                <a:solidFill>
                  <a:schemeClr val="tx1"/>
                </a:solidFill>
                <a:effectLst/>
                <a:latin typeface="Times New Roman" pitchFamily="18" charset="0"/>
                <a:ea typeface="Cambria" pitchFamily="18" charset="0"/>
                <a:cs typeface="Times New Roman" pitchFamily="18" charset="0"/>
              </a:rPr>
              <a:t>, Chairman Kumar </a:t>
            </a:r>
            <a:r>
              <a:rPr kumimoji="0" lang="en-US" sz="2000" b="0" i="0" u="none" strike="noStrike" cap="none" normalizeH="0" baseline="0" dirty="0" err="1">
                <a:ln>
                  <a:noFill/>
                </a:ln>
                <a:solidFill>
                  <a:schemeClr val="tx1"/>
                </a:solidFill>
                <a:effectLst/>
                <a:latin typeface="Times New Roman" pitchFamily="18" charset="0"/>
                <a:ea typeface="Cambria" pitchFamily="18" charset="0"/>
                <a:cs typeface="Times New Roman" pitchFamily="18" charset="0"/>
              </a:rPr>
              <a:t>Autocast</a:t>
            </a:r>
            <a:r>
              <a:rPr kumimoji="0" lang="en-US" sz="2000" b="0" i="0" u="none" strike="noStrike" cap="none" normalizeH="0" baseline="0" dirty="0">
                <a:ln>
                  <a:noFill/>
                </a:ln>
                <a:solidFill>
                  <a:schemeClr val="tx1"/>
                </a:solidFill>
                <a:effectLst/>
                <a:latin typeface="Times New Roman" pitchFamily="18" charset="0"/>
                <a:ea typeface="Cambria" pitchFamily="18" charset="0"/>
                <a:cs typeface="Times New Roman" pitchFamily="18" charset="0"/>
              </a:rPr>
              <a:t> Ltd. Ludhiana was the Chief Guest</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pic>
        <p:nvPicPr>
          <p:cNvPr id="66562" name="Picture 2" descr="WhatsApp%20Image%202024-01-04%20at%2010"/>
          <p:cNvPicPr>
            <a:picLocks noChangeAspect="1" noChangeArrowheads="1"/>
          </p:cNvPicPr>
          <p:nvPr/>
        </p:nvPicPr>
        <p:blipFill>
          <a:blip r:embed="rId2"/>
          <a:srcRect l="7042" r="19014"/>
          <a:stretch>
            <a:fillRect/>
          </a:stretch>
        </p:blipFill>
        <p:spPr bwMode="auto">
          <a:xfrm>
            <a:off x="214283" y="4143380"/>
            <a:ext cx="3000396" cy="2143140"/>
          </a:xfrm>
          <a:prstGeom prst="rect">
            <a:avLst/>
          </a:prstGeom>
          <a:noFill/>
          <a:ln w="9525">
            <a:noFill/>
            <a:miter lim="800000"/>
            <a:headEnd/>
            <a:tailEnd/>
          </a:ln>
        </p:spPr>
      </p:pic>
      <p:pic>
        <p:nvPicPr>
          <p:cNvPr id="66563" name="Picture 3" descr="WhatsApp%20Image%202024-01-04%20at%2010"/>
          <p:cNvPicPr>
            <a:picLocks noChangeAspect="1" noChangeArrowheads="1"/>
          </p:cNvPicPr>
          <p:nvPr/>
        </p:nvPicPr>
        <p:blipFill>
          <a:blip r:embed="rId3" cstate="print"/>
          <a:srcRect/>
          <a:stretch>
            <a:fillRect/>
          </a:stretch>
        </p:blipFill>
        <p:spPr bwMode="auto">
          <a:xfrm>
            <a:off x="3357555" y="4143381"/>
            <a:ext cx="2857520" cy="2143141"/>
          </a:xfrm>
          <a:prstGeom prst="rect">
            <a:avLst/>
          </a:prstGeom>
          <a:noFill/>
          <a:ln w="9525">
            <a:noFill/>
            <a:miter lim="800000"/>
            <a:headEnd/>
            <a:tailEnd/>
          </a:ln>
        </p:spPr>
      </p:pic>
      <p:pic>
        <p:nvPicPr>
          <p:cNvPr id="66564" name="Picture 4" descr="WhatsApp%20Image%202024-01-04%20at%2010"/>
          <p:cNvPicPr>
            <a:picLocks noChangeAspect="1" noChangeArrowheads="1"/>
          </p:cNvPicPr>
          <p:nvPr/>
        </p:nvPicPr>
        <p:blipFill>
          <a:blip r:embed="rId4" cstate="print"/>
          <a:srcRect/>
          <a:stretch>
            <a:fillRect/>
          </a:stretch>
        </p:blipFill>
        <p:spPr bwMode="auto">
          <a:xfrm>
            <a:off x="6357949" y="4143380"/>
            <a:ext cx="2786051" cy="2143140"/>
          </a:xfrm>
          <a:prstGeom prst="rect">
            <a:avLst/>
          </a:prstGeom>
          <a:noFill/>
          <a:ln w="9525">
            <a:noFill/>
            <a:miter lim="800000"/>
            <a:headEnd/>
            <a:tailEnd/>
          </a:ln>
        </p:spPr>
      </p:pic>
      <p:grpSp>
        <p:nvGrpSpPr>
          <p:cNvPr id="7" name="Group 5"/>
          <p:cNvGrpSpPr/>
          <p:nvPr/>
        </p:nvGrpSpPr>
        <p:grpSpPr>
          <a:xfrm>
            <a:off x="2285984" y="0"/>
            <a:ext cx="4626682" cy="897685"/>
            <a:chOff x="2835966" y="0"/>
            <a:chExt cx="5618916" cy="897685"/>
          </a:xfrm>
        </p:grpSpPr>
        <p:pic>
          <p:nvPicPr>
            <p:cNvPr id="8" name="Picture 7" descr="IMG-20231108-WA0017.jpg"/>
            <p:cNvPicPr>
              <a:picLocks noChangeAspect="1"/>
            </p:cNvPicPr>
            <p:nvPr/>
          </p:nvPicPr>
          <p:blipFill>
            <a:blip r:embed="rId5"/>
            <a:srcRect r="53923" b="88955"/>
            <a:stretch>
              <a:fillRect/>
            </a:stretch>
          </p:blipFill>
          <p:spPr>
            <a:xfrm>
              <a:off x="2835966" y="0"/>
              <a:ext cx="4465982" cy="897685"/>
            </a:xfrm>
            <a:prstGeom prst="rect">
              <a:avLst/>
            </a:prstGeom>
          </p:spPr>
        </p:pic>
        <p:pic>
          <p:nvPicPr>
            <p:cNvPr id="9" name="Picture 8" descr="WhatsApp Image 2024-04-02 at 5.34.33 PM (1).jpeg"/>
            <p:cNvPicPr>
              <a:picLocks noChangeAspect="1"/>
            </p:cNvPicPr>
            <p:nvPr/>
          </p:nvPicPr>
          <p:blipFill>
            <a:blip r:embed="rId6" cstate="print"/>
            <a:stretch>
              <a:fillRect/>
            </a:stretch>
          </p:blipFill>
          <p:spPr>
            <a:xfrm>
              <a:off x="7653711" y="185531"/>
              <a:ext cx="801171" cy="703526"/>
            </a:xfrm>
            <a:prstGeom prst="rect">
              <a:avLst/>
            </a:prstGeom>
          </p:spPr>
        </p:pic>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1"/>
          <p:cNvSpPr>
            <a:spLocks noChangeArrowheads="1"/>
          </p:cNvSpPr>
          <p:nvPr/>
        </p:nvSpPr>
        <p:spPr bwMode="auto">
          <a:xfrm>
            <a:off x="285720" y="1560601"/>
            <a:ext cx="8215339" cy="2132564"/>
          </a:xfrm>
          <a:prstGeom prst="rect">
            <a:avLst/>
          </a:prstGeom>
          <a:solidFill>
            <a:srgbClr val="FFFFFF"/>
          </a:solidFill>
          <a:ln w="9525">
            <a:noFill/>
            <a:miter lim="800000"/>
            <a:headEnd/>
            <a:tailEnd/>
          </a:ln>
          <a:effectLst/>
        </p:spPr>
        <p:txBody>
          <a:bodyPr vert="horz" wrap="square" lIns="91440" tIns="152352" rIns="91440" bIns="69828"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effectLst/>
                <a:latin typeface="Times New Roman" pitchFamily="18" charset="0"/>
                <a:ea typeface="Cambria" pitchFamily="18" charset="0"/>
                <a:cs typeface="Times New Roman" pitchFamily="18" charset="0"/>
              </a:rPr>
              <a:t>January -2024</a:t>
            </a:r>
            <a:endParaRPr lang="en-US" sz="2000" dirty="0">
              <a:latin typeface="Times New Roman" pitchFamily="18" charset="0"/>
              <a:ea typeface="Cambria"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US" sz="2000" dirty="0">
                <a:latin typeface="Times New Roman" pitchFamily="18" charset="0"/>
                <a:ea typeface="Cambria" pitchFamily="18" charset="0"/>
                <a:cs typeface="Times New Roman" pitchFamily="18" charset="0"/>
              </a:rPr>
              <a:t>The National Office Bearers along with Executive Director of IIF visited the FIC-IIF Delhi office on 10th January 2024.</a:t>
            </a:r>
          </a:p>
          <a:p>
            <a:pPr marL="0" marR="0" lvl="0" indent="0" algn="l" defTabSz="914400" rtl="0" eaLnBrk="1" fontAlgn="base" latinLnBrk="0" hangingPunct="1">
              <a:lnSpc>
                <a:spcPct val="100000"/>
              </a:lnSpc>
              <a:spcBef>
                <a:spcPct val="0"/>
              </a:spcBef>
              <a:spcAft>
                <a:spcPct val="0"/>
              </a:spcAft>
              <a:buClrTx/>
              <a:buSzTx/>
              <a:buFontTx/>
              <a:buNone/>
              <a:tabLst/>
            </a:pPr>
            <a:r>
              <a:rPr lang="en-US" sz="2000" dirty="0">
                <a:latin typeface="Times New Roman" pitchFamily="18" charset="0"/>
                <a:ea typeface="Cambria" pitchFamily="18" charset="0"/>
                <a:cs typeface="Times New Roman" pitchFamily="18" charset="0"/>
              </a:rPr>
              <a:t>Chairman, FIC, Chairman, IIF Standard Advisory Committee, Chairman, IIF Northern Region, Hon. Treasurer, IIF NR and Chairman, IIF Delhi Chapter along with the Secretariat were present</a:t>
            </a:r>
          </a:p>
        </p:txBody>
      </p:sp>
      <p:pic>
        <p:nvPicPr>
          <p:cNvPr id="2" name="Picture 1">
            <a:extLst>
              <a:ext uri="{FF2B5EF4-FFF2-40B4-BE49-F238E27FC236}">
                <a16:creationId xmlns:a16="http://schemas.microsoft.com/office/drawing/2014/main" xmlns="" id="{5DAB933D-8815-573E-BB2C-4C96DEFDF41E}"/>
              </a:ext>
            </a:extLst>
          </p:cNvPr>
          <p:cNvPicPr>
            <a:picLocks noChangeAspect="1"/>
          </p:cNvPicPr>
          <p:nvPr/>
        </p:nvPicPr>
        <p:blipFill rotWithShape="1">
          <a:blip r:embed="rId2">
            <a:extLst>
              <a:ext uri="{28A0092B-C50C-407E-A947-70E740481C1C}">
                <a14:useLocalDpi xmlns:a14="http://schemas.microsoft.com/office/drawing/2010/main" xmlns="" val="0"/>
              </a:ext>
            </a:extLst>
          </a:blip>
          <a:srcRect l="-425" t="6165" r="-141" b="22688"/>
          <a:stretch/>
        </p:blipFill>
        <p:spPr bwMode="auto">
          <a:xfrm>
            <a:off x="285720" y="3861048"/>
            <a:ext cx="8030696" cy="2592288"/>
          </a:xfrm>
          <a:prstGeom prst="rect">
            <a:avLst/>
          </a:prstGeom>
          <a:noFill/>
          <a:ln>
            <a:noFill/>
          </a:ln>
          <a:extLst>
            <a:ext uri="{53640926-AAD7-44D8-BBD7-CCE9431645EC}">
              <a14:shadowObscured xmlns:a14="http://schemas.microsoft.com/office/drawing/2010/main" xmlns=""/>
            </a:ext>
          </a:extLst>
        </p:spPr>
      </p:pic>
      <p:grpSp>
        <p:nvGrpSpPr>
          <p:cNvPr id="5" name="Group 5"/>
          <p:cNvGrpSpPr/>
          <p:nvPr/>
        </p:nvGrpSpPr>
        <p:grpSpPr>
          <a:xfrm>
            <a:off x="2285984" y="0"/>
            <a:ext cx="4626682" cy="897685"/>
            <a:chOff x="2835966" y="0"/>
            <a:chExt cx="5618916" cy="897685"/>
          </a:xfrm>
        </p:grpSpPr>
        <p:pic>
          <p:nvPicPr>
            <p:cNvPr id="7" name="Picture 6" descr="IMG-20231108-WA0017.jpg"/>
            <p:cNvPicPr>
              <a:picLocks noChangeAspect="1"/>
            </p:cNvPicPr>
            <p:nvPr/>
          </p:nvPicPr>
          <p:blipFill>
            <a:blip r:embed="rId3"/>
            <a:srcRect r="53923" b="88955"/>
            <a:stretch>
              <a:fillRect/>
            </a:stretch>
          </p:blipFill>
          <p:spPr>
            <a:xfrm>
              <a:off x="2835966" y="0"/>
              <a:ext cx="4465982" cy="897685"/>
            </a:xfrm>
            <a:prstGeom prst="rect">
              <a:avLst/>
            </a:prstGeom>
          </p:spPr>
        </p:pic>
        <p:pic>
          <p:nvPicPr>
            <p:cNvPr id="8" name="Picture 7" descr="WhatsApp Image 2024-04-02 at 5.34.33 PM (1).jpeg"/>
            <p:cNvPicPr>
              <a:picLocks noChangeAspect="1"/>
            </p:cNvPicPr>
            <p:nvPr/>
          </p:nvPicPr>
          <p:blipFill>
            <a:blip r:embed="rId4" cstate="print"/>
            <a:stretch>
              <a:fillRect/>
            </a:stretch>
          </p:blipFill>
          <p:spPr>
            <a:xfrm>
              <a:off x="7653711" y="185531"/>
              <a:ext cx="801171" cy="703526"/>
            </a:xfrm>
            <a:prstGeom prst="rect">
              <a:avLst/>
            </a:prstGeom>
          </p:spPr>
        </p:pic>
      </p:grpSp>
    </p:spTree>
    <p:extLst>
      <p:ext uri="{BB962C8B-B14F-4D97-AF65-F5344CB8AC3E}">
        <p14:creationId xmlns:p14="http://schemas.microsoft.com/office/powerpoint/2010/main" xmlns="" val="8886185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1"/>
          <p:cNvSpPr>
            <a:spLocks noChangeArrowheads="1"/>
          </p:cNvSpPr>
          <p:nvPr/>
        </p:nvSpPr>
        <p:spPr bwMode="auto">
          <a:xfrm>
            <a:off x="285720" y="1203837"/>
            <a:ext cx="8215339" cy="2846093"/>
          </a:xfrm>
          <a:prstGeom prst="rect">
            <a:avLst/>
          </a:prstGeom>
          <a:solidFill>
            <a:srgbClr val="FFFFFF"/>
          </a:solidFill>
          <a:ln w="9525">
            <a:noFill/>
            <a:miter lim="800000"/>
            <a:headEnd/>
            <a:tailEnd/>
          </a:ln>
          <a:effectLst/>
        </p:spPr>
        <p:txBody>
          <a:bodyPr vert="horz" wrap="square" lIns="91440" tIns="152352" rIns="91440" bIns="69828" numCol="1" anchor="ctr" anchorCtr="0" compatLnSpc="1">
            <a:prstTxWarp prst="textNoShape">
              <a:avLst/>
            </a:prstTxWarp>
            <a:spAutoFit/>
          </a:bodyPr>
          <a:lstStyle/>
          <a:p>
            <a:pPr>
              <a:lnSpc>
                <a:spcPct val="107000"/>
              </a:lnSpc>
              <a:spcAft>
                <a:spcPts val="800"/>
              </a:spcAft>
            </a:pPr>
            <a:r>
              <a:rPr lang="en-IN" sz="1800" b="1" u="sng"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Inauguration of Foundry Galleria Foundry Informatics Centre, IIF New Delhi Office, Delhi </a:t>
            </a:r>
          </a:p>
          <a:p>
            <a:pPr algn="just">
              <a:lnSpc>
                <a:spcPct val="107000"/>
              </a:lnSpc>
              <a:spcAft>
                <a:spcPts val="800"/>
              </a:spcAft>
            </a:pP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The Foundry Galleria was inaugurated by Mr D S Chandrashekar, President, The Instituter of Indian Foundrymen on 10 January 2024 at IIF-FIC Delhi Office.</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IN" sz="2000" dirty="0">
                <a:effectLst/>
                <a:latin typeface="Times New Roman" panose="02020603050405020304" pitchFamily="18" charset="0"/>
                <a:ea typeface="Calibri" panose="020F0502020204030204" pitchFamily="34" charset="0"/>
                <a:cs typeface="Times New Roman" panose="02020603050405020304" pitchFamily="18" charset="0"/>
              </a:rPr>
              <a:t>The Foundry Gallery has Castings manufactured by Indian Foundries, information on status of foundry industry in India and also evolutionary story of the foundries. Productions, Export – Import Status and the current business trends are on display in the galleria.</a:t>
            </a:r>
            <a:endParaRPr lang="en-IN" sz="2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xmlns="" id="{5B13F3EB-0D64-DB1D-363A-13D2FFC6364F}"/>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l="13643"/>
          <a:stretch/>
        </p:blipFill>
        <p:spPr bwMode="auto">
          <a:xfrm>
            <a:off x="285720" y="3978979"/>
            <a:ext cx="3786214" cy="2750820"/>
          </a:xfrm>
          <a:prstGeom prst="rect">
            <a:avLst/>
          </a:prstGeom>
          <a:noFill/>
          <a:ln>
            <a:noFill/>
          </a:ln>
          <a:extLst>
            <a:ext uri="{53640926-AAD7-44D8-BBD7-CCE9431645EC}">
              <a14:shadowObscured xmlns:a14="http://schemas.microsoft.com/office/drawing/2010/main" xmlns=""/>
            </a:ext>
          </a:extLst>
        </p:spPr>
      </p:pic>
      <p:pic>
        <p:nvPicPr>
          <p:cNvPr id="4" name="Picture 3">
            <a:extLst>
              <a:ext uri="{FF2B5EF4-FFF2-40B4-BE49-F238E27FC236}">
                <a16:creationId xmlns:a16="http://schemas.microsoft.com/office/drawing/2014/main" xmlns="" id="{316B2067-5ACD-59C4-6CF1-E433DBD88147}"/>
              </a:ext>
            </a:extLst>
          </p:cNvPr>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14810" y="3979568"/>
            <a:ext cx="4651047" cy="2735580"/>
          </a:xfrm>
          <a:prstGeom prst="rect">
            <a:avLst/>
          </a:prstGeom>
          <a:noFill/>
        </p:spPr>
      </p:pic>
      <p:grpSp>
        <p:nvGrpSpPr>
          <p:cNvPr id="7" name="Group 5"/>
          <p:cNvGrpSpPr/>
          <p:nvPr/>
        </p:nvGrpSpPr>
        <p:grpSpPr>
          <a:xfrm>
            <a:off x="2285984" y="0"/>
            <a:ext cx="4626682" cy="897685"/>
            <a:chOff x="2835966" y="0"/>
            <a:chExt cx="5618916" cy="897685"/>
          </a:xfrm>
        </p:grpSpPr>
        <p:pic>
          <p:nvPicPr>
            <p:cNvPr id="8" name="Picture 7" descr="IMG-20231108-WA0017.jpg"/>
            <p:cNvPicPr>
              <a:picLocks noChangeAspect="1"/>
            </p:cNvPicPr>
            <p:nvPr/>
          </p:nvPicPr>
          <p:blipFill>
            <a:blip r:embed="rId4"/>
            <a:srcRect r="53923" b="88955"/>
            <a:stretch>
              <a:fillRect/>
            </a:stretch>
          </p:blipFill>
          <p:spPr>
            <a:xfrm>
              <a:off x="2835966" y="0"/>
              <a:ext cx="4465982" cy="897685"/>
            </a:xfrm>
            <a:prstGeom prst="rect">
              <a:avLst/>
            </a:prstGeom>
          </p:spPr>
        </p:pic>
        <p:pic>
          <p:nvPicPr>
            <p:cNvPr id="9" name="Picture 8" descr="WhatsApp Image 2024-04-02 at 5.34.33 PM (1).jpeg"/>
            <p:cNvPicPr>
              <a:picLocks noChangeAspect="1"/>
            </p:cNvPicPr>
            <p:nvPr/>
          </p:nvPicPr>
          <p:blipFill>
            <a:blip r:embed="rId5" cstate="print"/>
            <a:stretch>
              <a:fillRect/>
            </a:stretch>
          </p:blipFill>
          <p:spPr>
            <a:xfrm>
              <a:off x="7653711" y="185531"/>
              <a:ext cx="801171" cy="703526"/>
            </a:xfrm>
            <a:prstGeom prst="rect">
              <a:avLst/>
            </a:prstGeom>
          </p:spPr>
        </p:pic>
      </p:grpSp>
    </p:spTree>
    <p:extLst>
      <p:ext uri="{BB962C8B-B14F-4D97-AF65-F5344CB8AC3E}">
        <p14:creationId xmlns:p14="http://schemas.microsoft.com/office/powerpoint/2010/main" xmlns="" val="13354952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1968" y="1785926"/>
            <a:ext cx="9032033" cy="4389920"/>
          </a:xfrm>
          <a:prstGeom prst="rect">
            <a:avLst/>
          </a:prstGeom>
        </p:spPr>
        <p:txBody>
          <a:bodyPr wrap="square">
            <a:spAutoFit/>
          </a:bodyPr>
          <a:lstStyle/>
          <a:p>
            <a:pPr algn="just">
              <a:lnSpc>
                <a:spcPct val="107000"/>
              </a:lnSpc>
            </a:pPr>
            <a:r>
              <a:rPr lang="en-US" sz="1500" b="1" kern="100"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en-US" b="1" kern="100" dirty="0">
                <a:solidFill>
                  <a:srgbClr val="0070C0"/>
                </a:solidFill>
                <a:latin typeface="Arial" panose="020B0604020202020204" pitchFamily="34" charset="0"/>
                <a:ea typeface="Calibri" panose="020F0502020204030204" pitchFamily="34" charset="0"/>
                <a:cs typeface="Arial" panose="020B0604020202020204" pitchFamily="34" charset="0"/>
              </a:rPr>
              <a:t>FEBRUARY-APRIL </a:t>
            </a:r>
            <a:r>
              <a:rPr lang="en-US" b="1" kern="100" dirty="0" smtClean="0">
                <a:solidFill>
                  <a:srgbClr val="0070C0"/>
                </a:solidFill>
                <a:latin typeface="Arial" panose="020B0604020202020204" pitchFamily="34" charset="0"/>
                <a:ea typeface="Calibri" panose="020F0502020204030204" pitchFamily="34" charset="0"/>
                <a:cs typeface="Arial" panose="020B0604020202020204" pitchFamily="34" charset="0"/>
              </a:rPr>
              <a:t>2024</a:t>
            </a:r>
          </a:p>
          <a:p>
            <a:pPr algn="just">
              <a:lnSpc>
                <a:spcPct val="107000"/>
              </a:lnSpc>
            </a:pPr>
            <a:endParaRPr lang="en-US" b="1" kern="100"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en-US" sz="1500" b="1" kern="100"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en-US" sz="1500" b="1" kern="100" dirty="0">
                <a:latin typeface="Arial" panose="020B0604020202020204" pitchFamily="34" charset="0"/>
                <a:ea typeface="Calibri" panose="020F0502020204030204" pitchFamily="34" charset="0"/>
                <a:cs typeface="Arial" panose="020B0604020202020204" pitchFamily="34" charset="0"/>
              </a:rPr>
              <a:t>BIS</a:t>
            </a:r>
            <a:r>
              <a:rPr lang="en-US" sz="1500" b="1" kern="100"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en-US" sz="1500" b="1" kern="100" dirty="0">
                <a:latin typeface="Arial" panose="020B0604020202020204" pitchFamily="34" charset="0"/>
                <a:ea typeface="Calibri" panose="020F0502020204030204" pitchFamily="34" charset="0"/>
                <a:cs typeface="Arial" panose="020B0604020202020204" pitchFamily="34" charset="0"/>
              </a:rPr>
              <a:t>Licensing of IIF Members:</a:t>
            </a:r>
          </a:p>
          <a:p>
            <a:pPr algn="just">
              <a:lnSpc>
                <a:spcPct val="107000"/>
              </a:lnSpc>
            </a:pPr>
            <a:endParaRPr lang="en-US" sz="1500" b="1" kern="1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en-US" sz="1500" b="1" kern="100" dirty="0">
                <a:latin typeface="Arial" panose="020B0604020202020204" pitchFamily="34" charset="0"/>
                <a:ea typeface="Calibri" panose="020F0502020204030204" pitchFamily="34" charset="0"/>
                <a:cs typeface="Arial" panose="020B0604020202020204" pitchFamily="34" charset="0"/>
              </a:rPr>
              <a:t>    </a:t>
            </a:r>
            <a:r>
              <a:rPr lang="en-US" sz="1500" kern="100" dirty="0">
                <a:latin typeface="Arial" panose="020B0604020202020204" pitchFamily="34" charset="0"/>
                <a:ea typeface="Calibri" panose="020F0502020204030204" pitchFamily="34" charset="0"/>
                <a:cs typeface="Arial" panose="020B0604020202020204" pitchFamily="34" charset="0"/>
              </a:rPr>
              <a:t>C</a:t>
            </a: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onduct series of sensitization programme for  its members on the QCO issued by DPIIT mandating        BIS certification for Cast Iron Products and the licensing processes. BIS has joined hands with IIF and actively supporting the seminars.</a:t>
            </a:r>
          </a:p>
          <a:p>
            <a:pPr algn="just">
              <a:lnSpc>
                <a:spcPct val="107000"/>
              </a:lnSpc>
            </a:pPr>
            <a:endPar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en-US" sz="1500" b="1" kern="100" dirty="0">
                <a:solidFill>
                  <a:srgbClr val="FF0000"/>
                </a:solidFill>
                <a:latin typeface="Arial" panose="020B0604020202020204" pitchFamily="34" charset="0"/>
                <a:ea typeface="Calibri" panose="020F0502020204030204" pitchFamily="34" charset="0"/>
                <a:cs typeface="Arial" panose="020B0604020202020204" pitchFamily="34" charset="0"/>
              </a:rPr>
              <a:t>A brief:</a:t>
            </a:r>
          </a:p>
          <a:p>
            <a:pPr marL="342900" indent="-342900" algn="just">
              <a:lnSpc>
                <a:spcPct val="107000"/>
              </a:lnSpc>
              <a:buAutoNum type="arabicPeriod"/>
            </a:pPr>
            <a:r>
              <a:rPr lang="en-US" sz="1500" b="1" kern="100" dirty="0">
                <a:solidFill>
                  <a:srgbClr val="0070C0"/>
                </a:solidFill>
                <a:latin typeface="Arial" panose="020B0604020202020204" pitchFamily="34" charset="0"/>
                <a:ea typeface="Calibri" panose="020F0502020204030204" pitchFamily="34" charset="0"/>
                <a:cs typeface="Arial" panose="020B0604020202020204" pitchFamily="34" charset="0"/>
              </a:rPr>
              <a:t>IIF- BIS Seminar at Jaipur</a:t>
            </a:r>
            <a:r>
              <a:rPr lang="en-US" sz="1500" kern="100" dirty="0">
                <a:solidFill>
                  <a:srgbClr val="0070C0"/>
                </a:solidFill>
                <a:latin typeface="Arial" panose="020B0604020202020204" pitchFamily="34" charset="0"/>
                <a:ea typeface="Calibri" panose="020F0502020204030204" pitchFamily="34" charset="0"/>
                <a:cs typeface="Arial" panose="020B0604020202020204" pitchFamily="34" charset="0"/>
              </a:rPr>
              <a:t>:</a:t>
            </a:r>
          </a:p>
          <a:p>
            <a:pPr>
              <a:lnSpc>
                <a:spcPct val="107000"/>
              </a:lnSpc>
            </a:pP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IIF NR and IIF Jaipur Chapter under the leadership of Chairman, SAC organized a seminar on BIS licensing  process on 15</a:t>
            </a:r>
            <a:r>
              <a:rPr lang="en-US" sz="1500" kern="100" baseline="30000" dirty="0">
                <a:solidFill>
                  <a:srgbClr val="222222"/>
                </a:solidFill>
                <a:latin typeface="Arial" panose="020B0604020202020204" pitchFamily="34" charset="0"/>
                <a:ea typeface="Calibri" panose="020F0502020204030204" pitchFamily="34" charset="0"/>
                <a:cs typeface="Arial" panose="020B0604020202020204" pitchFamily="34" charset="0"/>
              </a:rPr>
              <a:t>th</a:t>
            </a: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February.</a:t>
            </a:r>
          </a:p>
          <a:p>
            <a:pPr>
              <a:lnSpc>
                <a:spcPct val="107000"/>
              </a:lnSpc>
            </a:pP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a:r>
            <a:b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b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a:t>
            </a:r>
            <a:r>
              <a:rPr lang="en-US" sz="1500" b="1" kern="100" dirty="0">
                <a:solidFill>
                  <a:srgbClr val="222222"/>
                </a:solidFill>
                <a:latin typeface="Arial" panose="020B0604020202020204" pitchFamily="34" charset="0"/>
                <a:ea typeface="Calibri" panose="020F0502020204030204" pitchFamily="34" charset="0"/>
                <a:cs typeface="Arial" panose="020B0604020202020204" pitchFamily="34" charset="0"/>
              </a:rPr>
              <a:t>No. of Participants</a:t>
            </a: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Approx. 60+ ( Members &amp; Non-members from Foundries only)</a:t>
            </a:r>
            <a:b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b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a:t>
            </a:r>
            <a:r>
              <a:rPr lang="en-US" sz="1500" b="1" kern="100" dirty="0">
                <a:solidFill>
                  <a:srgbClr val="222222"/>
                </a:solidFill>
                <a:latin typeface="Arial" panose="020B0604020202020204" pitchFamily="34" charset="0"/>
                <a:ea typeface="Calibri" panose="020F0502020204030204" pitchFamily="34" charset="0"/>
                <a:cs typeface="Arial" panose="020B0604020202020204" pitchFamily="34" charset="0"/>
              </a:rPr>
              <a:t>Key Speaker</a:t>
            </a: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Director and Head, BIS Jaipur Branch Office</a:t>
            </a:r>
          </a:p>
          <a:p>
            <a:pPr algn="just">
              <a:lnSpc>
                <a:spcPct val="107000"/>
              </a:lnSpc>
            </a:pPr>
            <a:endPar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a:t>
            </a:r>
            <a:endParaRPr lang="en-US" sz="1500" kern="100" dirty="0">
              <a:latin typeface="Arial" panose="020B0604020202020204" pitchFamily="34" charset="0"/>
              <a:ea typeface="Calibri" panose="020F0502020204030204" pitchFamily="34" charset="0"/>
              <a:cs typeface="Arial" panose="020B0604020202020204" pitchFamily="34" charset="0"/>
            </a:endParaRPr>
          </a:p>
        </p:txBody>
      </p:sp>
      <p:grpSp>
        <p:nvGrpSpPr>
          <p:cNvPr id="4" name="Group 5"/>
          <p:cNvGrpSpPr/>
          <p:nvPr/>
        </p:nvGrpSpPr>
        <p:grpSpPr>
          <a:xfrm>
            <a:off x="2285984" y="0"/>
            <a:ext cx="4626682" cy="897685"/>
            <a:chOff x="2835966" y="0"/>
            <a:chExt cx="5618916" cy="897685"/>
          </a:xfrm>
        </p:grpSpPr>
        <p:pic>
          <p:nvPicPr>
            <p:cNvPr id="5" name="Picture 4" descr="IMG-20231108-WA0017.jpg"/>
            <p:cNvPicPr>
              <a:picLocks noChangeAspect="1"/>
            </p:cNvPicPr>
            <p:nvPr/>
          </p:nvPicPr>
          <p:blipFill>
            <a:blip r:embed="rId2"/>
            <a:srcRect r="53923" b="88955"/>
            <a:stretch>
              <a:fillRect/>
            </a:stretch>
          </p:blipFill>
          <p:spPr>
            <a:xfrm>
              <a:off x="2835966" y="0"/>
              <a:ext cx="4465982" cy="897685"/>
            </a:xfrm>
            <a:prstGeom prst="rect">
              <a:avLst/>
            </a:prstGeom>
          </p:spPr>
        </p:pic>
        <p:pic>
          <p:nvPicPr>
            <p:cNvPr id="6" name="Picture 5" descr="WhatsApp Image 2024-04-02 at 5.34.33 PM (1).jpeg"/>
            <p:cNvPicPr>
              <a:picLocks noChangeAspect="1"/>
            </p:cNvPicPr>
            <p:nvPr/>
          </p:nvPicPr>
          <p:blipFill>
            <a:blip r:embed="rId3" cstate="print"/>
            <a:stretch>
              <a:fillRect/>
            </a:stretch>
          </p:blipFill>
          <p:spPr>
            <a:xfrm>
              <a:off x="7653711" y="185531"/>
              <a:ext cx="801171" cy="703526"/>
            </a:xfrm>
            <a:prstGeom prst="rect">
              <a:avLst/>
            </a:prstGeom>
          </p:spPr>
        </p:pic>
      </p:grpSp>
    </p:spTree>
    <p:extLst>
      <p:ext uri="{BB962C8B-B14F-4D97-AF65-F5344CB8AC3E}">
        <p14:creationId xmlns:p14="http://schemas.microsoft.com/office/powerpoint/2010/main" xmlns="" val="12971635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2168479"/>
            <a:ext cx="8991600" cy="3550203"/>
          </a:xfrm>
          <a:prstGeom prst="rect">
            <a:avLst/>
          </a:prstGeom>
        </p:spPr>
        <p:txBody>
          <a:bodyPr wrap="square">
            <a:spAutoFit/>
          </a:bodyPr>
          <a:lstStyle/>
          <a:p>
            <a:pPr algn="just">
              <a:lnSpc>
                <a:spcPct val="107000"/>
              </a:lnSpc>
            </a:pPr>
            <a:r>
              <a:rPr lang="en-US" sz="1500" b="1" kern="100" dirty="0">
                <a:solidFill>
                  <a:srgbClr val="0070C0"/>
                </a:solidFill>
                <a:latin typeface="Arial" panose="020B0604020202020204" pitchFamily="34" charset="0"/>
                <a:ea typeface="Calibri" panose="020F0502020204030204" pitchFamily="34" charset="0"/>
                <a:cs typeface="Arial" panose="020B0604020202020204" pitchFamily="34" charset="0"/>
              </a:rPr>
              <a:t>2. IIF- BIS Seminar at Agra</a:t>
            </a:r>
            <a:r>
              <a:rPr lang="en-US" sz="1500" kern="100" dirty="0">
                <a:solidFill>
                  <a:srgbClr val="0070C0"/>
                </a:solidFill>
                <a:latin typeface="Arial" panose="020B0604020202020204" pitchFamily="34" charset="0"/>
                <a:ea typeface="Calibri" panose="020F0502020204030204" pitchFamily="34" charset="0"/>
                <a:cs typeface="Arial" panose="020B0604020202020204" pitchFamily="34" charset="0"/>
              </a:rPr>
              <a:t>:</a:t>
            </a:r>
          </a:p>
          <a:p>
            <a:pPr>
              <a:lnSpc>
                <a:spcPct val="107000"/>
              </a:lnSpc>
            </a:pP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IIF NR and IIF Delhi Chapter organized a seminar on BIS licensing  process on 22nd February 2024 at Agra.</a:t>
            </a:r>
          </a:p>
          <a:p>
            <a:pPr>
              <a:lnSpc>
                <a:spcPct val="107000"/>
              </a:lnSpc>
            </a:pP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a:r>
            <a:b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br>
            <a:r>
              <a:rPr lang="en-US" sz="1500" b="1" kern="100" dirty="0">
                <a:solidFill>
                  <a:srgbClr val="222222"/>
                </a:solidFill>
                <a:latin typeface="Arial" panose="020B0604020202020204" pitchFamily="34" charset="0"/>
                <a:ea typeface="Calibri" panose="020F0502020204030204" pitchFamily="34" charset="0"/>
                <a:cs typeface="Arial" panose="020B0604020202020204" pitchFamily="34" charset="0"/>
              </a:rPr>
              <a:t>No. of Participants</a:t>
            </a: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Approx. 75+ ( Members &amp; Non-members from Foundries only)</a:t>
            </a:r>
            <a:b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br>
            <a:r>
              <a:rPr lang="en-US" sz="1500" b="1" kern="100" dirty="0">
                <a:solidFill>
                  <a:srgbClr val="222222"/>
                </a:solidFill>
                <a:latin typeface="Arial" panose="020B0604020202020204" pitchFamily="34" charset="0"/>
                <a:ea typeface="Calibri" panose="020F0502020204030204" pitchFamily="34" charset="0"/>
                <a:cs typeface="Arial" panose="020B0604020202020204" pitchFamily="34" charset="0"/>
              </a:rPr>
              <a:t>Key Speaker</a:t>
            </a: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Jt. Director, BIS NOIDA Branch Office</a:t>
            </a:r>
          </a:p>
          <a:p>
            <a:pPr>
              <a:lnSpc>
                <a:spcPct val="107000"/>
              </a:lnSpc>
            </a:pPr>
            <a:endPar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en-US" sz="1500" b="1" kern="100" dirty="0">
                <a:solidFill>
                  <a:srgbClr val="0070C0"/>
                </a:solidFill>
                <a:latin typeface="Arial" panose="020B0604020202020204" pitchFamily="34" charset="0"/>
                <a:ea typeface="Calibri" panose="020F0502020204030204" pitchFamily="34" charset="0"/>
                <a:cs typeface="Arial" panose="020B0604020202020204" pitchFamily="34" charset="0"/>
              </a:rPr>
              <a:t>3. IIF- BIS Seminar at Kolkata</a:t>
            </a:r>
            <a:r>
              <a:rPr lang="en-US" sz="1500" kern="100" dirty="0">
                <a:solidFill>
                  <a:srgbClr val="0070C0"/>
                </a:solidFill>
                <a:latin typeface="Arial" panose="020B0604020202020204" pitchFamily="34" charset="0"/>
                <a:ea typeface="Calibri" panose="020F0502020204030204" pitchFamily="34" charset="0"/>
                <a:cs typeface="Arial" panose="020B0604020202020204" pitchFamily="34" charset="0"/>
              </a:rPr>
              <a:t>:</a:t>
            </a:r>
          </a:p>
          <a:p>
            <a:pPr>
              <a:lnSpc>
                <a:spcPct val="107000"/>
              </a:lnSpc>
            </a:pP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IIF NR and IIF ER under the leadership of Chairman, SAC organized a seminar on BIS licensing  process on 1st March.</a:t>
            </a:r>
          </a:p>
          <a:p>
            <a:pPr>
              <a:lnSpc>
                <a:spcPct val="107000"/>
              </a:lnSpc>
            </a:pP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a:r>
            <a:b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br>
            <a:r>
              <a:rPr lang="en-US" sz="1500" b="1" kern="100" dirty="0">
                <a:solidFill>
                  <a:srgbClr val="222222"/>
                </a:solidFill>
                <a:latin typeface="Arial" panose="020B0604020202020204" pitchFamily="34" charset="0"/>
                <a:ea typeface="Calibri" panose="020F0502020204030204" pitchFamily="34" charset="0"/>
                <a:cs typeface="Arial" panose="020B0604020202020204" pitchFamily="34" charset="0"/>
              </a:rPr>
              <a:t>No. of Participants</a:t>
            </a: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Approx. 125+ ( Members &amp; Non-members from Foundries only)</a:t>
            </a:r>
            <a:b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br>
            <a:r>
              <a:rPr lang="en-US" sz="1500" b="1" kern="100" dirty="0">
                <a:solidFill>
                  <a:srgbClr val="222222"/>
                </a:solidFill>
                <a:latin typeface="Arial" panose="020B0604020202020204" pitchFamily="34" charset="0"/>
                <a:ea typeface="Calibri" panose="020F0502020204030204" pitchFamily="34" charset="0"/>
                <a:cs typeface="Arial" panose="020B0604020202020204" pitchFamily="34" charset="0"/>
              </a:rPr>
              <a:t>Key Speaker</a:t>
            </a: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Deputy Director, BIS Kolkata Branch Office</a:t>
            </a:r>
          </a:p>
          <a:p>
            <a:pPr>
              <a:lnSpc>
                <a:spcPct val="107000"/>
              </a:lnSpc>
            </a:pPr>
            <a:endPar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endParaRPr>
          </a:p>
        </p:txBody>
      </p:sp>
      <p:grpSp>
        <p:nvGrpSpPr>
          <p:cNvPr id="4" name="Group 5"/>
          <p:cNvGrpSpPr/>
          <p:nvPr/>
        </p:nvGrpSpPr>
        <p:grpSpPr>
          <a:xfrm>
            <a:off x="2285984" y="0"/>
            <a:ext cx="4626682" cy="897685"/>
            <a:chOff x="2835966" y="0"/>
            <a:chExt cx="5618916" cy="897685"/>
          </a:xfrm>
        </p:grpSpPr>
        <p:pic>
          <p:nvPicPr>
            <p:cNvPr id="5" name="Picture 4" descr="IMG-20231108-WA0017.jpg"/>
            <p:cNvPicPr>
              <a:picLocks noChangeAspect="1"/>
            </p:cNvPicPr>
            <p:nvPr/>
          </p:nvPicPr>
          <p:blipFill>
            <a:blip r:embed="rId2"/>
            <a:srcRect r="53923" b="88955"/>
            <a:stretch>
              <a:fillRect/>
            </a:stretch>
          </p:blipFill>
          <p:spPr>
            <a:xfrm>
              <a:off x="2835966" y="0"/>
              <a:ext cx="4465982" cy="897685"/>
            </a:xfrm>
            <a:prstGeom prst="rect">
              <a:avLst/>
            </a:prstGeom>
          </p:spPr>
        </p:pic>
        <p:pic>
          <p:nvPicPr>
            <p:cNvPr id="6" name="Picture 5" descr="WhatsApp Image 2024-04-02 at 5.34.33 PM (1).jpeg"/>
            <p:cNvPicPr>
              <a:picLocks noChangeAspect="1"/>
            </p:cNvPicPr>
            <p:nvPr/>
          </p:nvPicPr>
          <p:blipFill>
            <a:blip r:embed="rId3" cstate="print"/>
            <a:stretch>
              <a:fillRect/>
            </a:stretch>
          </p:blipFill>
          <p:spPr>
            <a:xfrm>
              <a:off x="7653711" y="185531"/>
              <a:ext cx="801171" cy="703526"/>
            </a:xfrm>
            <a:prstGeom prst="rect">
              <a:avLst/>
            </a:prstGeom>
          </p:spPr>
        </p:pic>
      </p:grpSp>
    </p:spTree>
    <p:extLst>
      <p:ext uri="{BB962C8B-B14F-4D97-AF65-F5344CB8AC3E}">
        <p14:creationId xmlns:p14="http://schemas.microsoft.com/office/powerpoint/2010/main" xmlns="" val="42786094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2168479"/>
            <a:ext cx="8991600" cy="3550203"/>
          </a:xfrm>
          <a:prstGeom prst="rect">
            <a:avLst/>
          </a:prstGeom>
        </p:spPr>
        <p:txBody>
          <a:bodyPr wrap="square">
            <a:spAutoFit/>
          </a:bodyPr>
          <a:lstStyle/>
          <a:p>
            <a:pPr algn="just">
              <a:lnSpc>
                <a:spcPct val="107000"/>
              </a:lnSpc>
            </a:pPr>
            <a:r>
              <a:rPr lang="en-US" sz="1500" b="1" kern="100" dirty="0">
                <a:solidFill>
                  <a:srgbClr val="0070C0"/>
                </a:solidFill>
                <a:latin typeface="Arial" panose="020B0604020202020204" pitchFamily="34" charset="0"/>
                <a:ea typeface="Calibri" panose="020F0502020204030204" pitchFamily="34" charset="0"/>
                <a:cs typeface="Arial" panose="020B0604020202020204" pitchFamily="34" charset="0"/>
              </a:rPr>
              <a:t>4. IIF- BIS Seminar at Faridabad</a:t>
            </a:r>
            <a:r>
              <a:rPr lang="en-US" sz="1500" kern="100" dirty="0">
                <a:solidFill>
                  <a:srgbClr val="0070C0"/>
                </a:solidFill>
                <a:latin typeface="Arial" panose="020B0604020202020204" pitchFamily="34" charset="0"/>
                <a:ea typeface="Calibri" panose="020F0502020204030204" pitchFamily="34" charset="0"/>
                <a:cs typeface="Arial" panose="020B0604020202020204" pitchFamily="34" charset="0"/>
              </a:rPr>
              <a:t>:</a:t>
            </a:r>
          </a:p>
          <a:p>
            <a:pPr>
              <a:lnSpc>
                <a:spcPct val="107000"/>
              </a:lnSpc>
            </a:pP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IIF NR and IIF Delhi Chapter jointly with BIS organized a seminar on BIS licensing  process on 15th March 2024 at Faridabad.</a:t>
            </a:r>
          </a:p>
          <a:p>
            <a:pPr>
              <a:lnSpc>
                <a:spcPct val="107000"/>
              </a:lnSpc>
            </a:pP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a:r>
            <a:b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br>
            <a:r>
              <a:rPr lang="en-US" sz="1500" b="1" kern="100" dirty="0">
                <a:solidFill>
                  <a:srgbClr val="222222"/>
                </a:solidFill>
                <a:latin typeface="Arial" panose="020B0604020202020204" pitchFamily="34" charset="0"/>
                <a:ea typeface="Calibri" panose="020F0502020204030204" pitchFamily="34" charset="0"/>
                <a:cs typeface="Arial" panose="020B0604020202020204" pitchFamily="34" charset="0"/>
              </a:rPr>
              <a:t>No. of Participants</a:t>
            </a: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Approx. 70+ ( Members &amp; Non-members from Foundries only)</a:t>
            </a:r>
            <a:b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br>
            <a:r>
              <a:rPr lang="en-US" sz="1500" b="1" kern="100" dirty="0">
                <a:solidFill>
                  <a:srgbClr val="222222"/>
                </a:solidFill>
                <a:latin typeface="Arial" panose="020B0604020202020204" pitchFamily="34" charset="0"/>
                <a:ea typeface="Calibri" panose="020F0502020204030204" pitchFamily="34" charset="0"/>
                <a:cs typeface="Arial" panose="020B0604020202020204" pitchFamily="34" charset="0"/>
              </a:rPr>
              <a:t>Key Speaker</a:t>
            </a: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Jt. Director, BIS Faridabad Branch Office</a:t>
            </a:r>
          </a:p>
          <a:p>
            <a:pPr>
              <a:lnSpc>
                <a:spcPct val="107000"/>
              </a:lnSpc>
            </a:pPr>
            <a:endPar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en-US" sz="1500" b="1" kern="100" dirty="0">
                <a:solidFill>
                  <a:srgbClr val="0070C0"/>
                </a:solidFill>
                <a:latin typeface="Arial" panose="020B0604020202020204" pitchFamily="34" charset="0"/>
                <a:ea typeface="Calibri" panose="020F0502020204030204" pitchFamily="34" charset="0"/>
                <a:cs typeface="Arial" panose="020B0604020202020204" pitchFamily="34" charset="0"/>
              </a:rPr>
              <a:t>5. IIF- BIS Seminar at Ghaziabad</a:t>
            </a:r>
            <a:r>
              <a:rPr lang="en-US" sz="1500" kern="100" dirty="0">
                <a:solidFill>
                  <a:srgbClr val="0070C0"/>
                </a:solidFill>
                <a:latin typeface="Arial" panose="020B0604020202020204" pitchFamily="34" charset="0"/>
                <a:ea typeface="Calibri" panose="020F0502020204030204" pitchFamily="34" charset="0"/>
                <a:cs typeface="Arial" panose="020B0604020202020204" pitchFamily="34" charset="0"/>
              </a:rPr>
              <a:t>:</a:t>
            </a:r>
          </a:p>
          <a:p>
            <a:pPr>
              <a:lnSpc>
                <a:spcPct val="107000"/>
              </a:lnSpc>
            </a:pP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IIF NR and IIF Delhi Chapter jointly with BIS under the leadership of Chairman, SAC organized a seminar on BIS licensing  process on 18th March 2024.</a:t>
            </a:r>
          </a:p>
          <a:p>
            <a:pPr>
              <a:lnSpc>
                <a:spcPct val="107000"/>
              </a:lnSpc>
            </a:pP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a:t>
            </a:r>
            <a:b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br>
            <a:r>
              <a:rPr lang="en-US" sz="1500" b="1" kern="100" dirty="0">
                <a:solidFill>
                  <a:srgbClr val="222222"/>
                </a:solidFill>
                <a:latin typeface="Arial" panose="020B0604020202020204" pitchFamily="34" charset="0"/>
                <a:ea typeface="Calibri" panose="020F0502020204030204" pitchFamily="34" charset="0"/>
                <a:cs typeface="Arial" panose="020B0604020202020204" pitchFamily="34" charset="0"/>
              </a:rPr>
              <a:t>No. of Participants</a:t>
            </a: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Approx. 75+ ( Members &amp; Non-members from Foundries only)</a:t>
            </a:r>
            <a:b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br>
            <a:r>
              <a:rPr lang="en-US" sz="1500" b="1" kern="100" dirty="0">
                <a:solidFill>
                  <a:srgbClr val="222222"/>
                </a:solidFill>
                <a:latin typeface="Arial" panose="020B0604020202020204" pitchFamily="34" charset="0"/>
                <a:ea typeface="Calibri" panose="020F0502020204030204" pitchFamily="34" charset="0"/>
                <a:cs typeface="Arial" panose="020B0604020202020204" pitchFamily="34" charset="0"/>
              </a:rPr>
              <a:t>Key Speaker</a:t>
            </a: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Deputy Director, BIS Ghaziabad Branch Office</a:t>
            </a:r>
          </a:p>
          <a:p>
            <a:pPr>
              <a:lnSpc>
                <a:spcPct val="107000"/>
              </a:lnSpc>
            </a:pPr>
            <a:endPar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endParaRPr>
          </a:p>
        </p:txBody>
      </p:sp>
      <p:grpSp>
        <p:nvGrpSpPr>
          <p:cNvPr id="4" name="Group 5"/>
          <p:cNvGrpSpPr/>
          <p:nvPr/>
        </p:nvGrpSpPr>
        <p:grpSpPr>
          <a:xfrm>
            <a:off x="2285984" y="0"/>
            <a:ext cx="4626682" cy="897685"/>
            <a:chOff x="2835966" y="0"/>
            <a:chExt cx="5618916" cy="897685"/>
          </a:xfrm>
        </p:grpSpPr>
        <p:pic>
          <p:nvPicPr>
            <p:cNvPr id="5" name="Picture 4" descr="IMG-20231108-WA0017.jpg"/>
            <p:cNvPicPr>
              <a:picLocks noChangeAspect="1"/>
            </p:cNvPicPr>
            <p:nvPr/>
          </p:nvPicPr>
          <p:blipFill>
            <a:blip r:embed="rId2"/>
            <a:srcRect r="53923" b="88955"/>
            <a:stretch>
              <a:fillRect/>
            </a:stretch>
          </p:blipFill>
          <p:spPr>
            <a:xfrm>
              <a:off x="2835966" y="0"/>
              <a:ext cx="4465982" cy="897685"/>
            </a:xfrm>
            <a:prstGeom prst="rect">
              <a:avLst/>
            </a:prstGeom>
          </p:spPr>
        </p:pic>
        <p:pic>
          <p:nvPicPr>
            <p:cNvPr id="6" name="Picture 5" descr="WhatsApp Image 2024-04-02 at 5.34.33 PM (1).jpeg"/>
            <p:cNvPicPr>
              <a:picLocks noChangeAspect="1"/>
            </p:cNvPicPr>
            <p:nvPr/>
          </p:nvPicPr>
          <p:blipFill>
            <a:blip r:embed="rId3" cstate="print"/>
            <a:stretch>
              <a:fillRect/>
            </a:stretch>
          </p:blipFill>
          <p:spPr>
            <a:xfrm>
              <a:off x="7653711" y="185531"/>
              <a:ext cx="801171" cy="703526"/>
            </a:xfrm>
            <a:prstGeom prst="rect">
              <a:avLst/>
            </a:prstGeom>
          </p:spPr>
        </p:pic>
      </p:grpSp>
    </p:spTree>
    <p:extLst>
      <p:ext uri="{BB962C8B-B14F-4D97-AF65-F5344CB8AC3E}">
        <p14:creationId xmlns:p14="http://schemas.microsoft.com/office/powerpoint/2010/main" xmlns="" val="15556387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2168479"/>
            <a:ext cx="8991600" cy="3550203"/>
          </a:xfrm>
          <a:prstGeom prst="rect">
            <a:avLst/>
          </a:prstGeom>
        </p:spPr>
        <p:txBody>
          <a:bodyPr wrap="square">
            <a:spAutoFit/>
          </a:bodyPr>
          <a:lstStyle/>
          <a:p>
            <a:pPr algn="just">
              <a:lnSpc>
                <a:spcPct val="107000"/>
              </a:lnSpc>
            </a:pPr>
            <a:r>
              <a:rPr lang="en-US" sz="1500" b="1" kern="100" dirty="0">
                <a:solidFill>
                  <a:srgbClr val="0070C0"/>
                </a:solidFill>
                <a:latin typeface="Arial" panose="020B0604020202020204" pitchFamily="34" charset="0"/>
                <a:ea typeface="Calibri" panose="020F0502020204030204" pitchFamily="34" charset="0"/>
                <a:cs typeface="Arial" panose="020B0604020202020204" pitchFamily="34" charset="0"/>
              </a:rPr>
              <a:t>6. IIF- BIS Seminar at Rajkot</a:t>
            </a:r>
            <a:r>
              <a:rPr lang="en-US" sz="1500" kern="100" dirty="0">
                <a:solidFill>
                  <a:srgbClr val="0070C0"/>
                </a:solidFill>
                <a:latin typeface="Arial" panose="020B0604020202020204" pitchFamily="34" charset="0"/>
                <a:ea typeface="Calibri" panose="020F0502020204030204" pitchFamily="34" charset="0"/>
                <a:cs typeface="Arial" panose="020B0604020202020204" pitchFamily="34" charset="0"/>
              </a:rPr>
              <a:t>:</a:t>
            </a:r>
          </a:p>
          <a:p>
            <a:pPr>
              <a:lnSpc>
                <a:spcPct val="107000"/>
              </a:lnSpc>
            </a:pP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IIF NR and IIF Rajkot Chapter under the leadership of  SAC organized a seminar on BIS licensing  process on 23rd March 2024 at Rajkot.</a:t>
            </a:r>
          </a:p>
          <a:p>
            <a:pPr>
              <a:lnSpc>
                <a:spcPct val="107000"/>
              </a:lnSpc>
            </a:pP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a:r>
            <a:b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br>
            <a:r>
              <a:rPr lang="en-US" sz="1500" b="1" kern="100" dirty="0">
                <a:solidFill>
                  <a:srgbClr val="222222"/>
                </a:solidFill>
                <a:latin typeface="Arial" panose="020B0604020202020204" pitchFamily="34" charset="0"/>
                <a:ea typeface="Calibri" panose="020F0502020204030204" pitchFamily="34" charset="0"/>
                <a:cs typeface="Arial" panose="020B0604020202020204" pitchFamily="34" charset="0"/>
              </a:rPr>
              <a:t>No. of Participants</a:t>
            </a: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Approx. 50+ ( Members &amp; Non-members from Foundries only)</a:t>
            </a:r>
            <a:b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br>
            <a:r>
              <a:rPr lang="en-US" sz="1500" b="1" kern="100" dirty="0">
                <a:solidFill>
                  <a:srgbClr val="222222"/>
                </a:solidFill>
                <a:latin typeface="Arial" panose="020B0604020202020204" pitchFamily="34" charset="0"/>
                <a:ea typeface="Calibri" panose="020F0502020204030204" pitchFamily="34" charset="0"/>
                <a:cs typeface="Arial" panose="020B0604020202020204" pitchFamily="34" charset="0"/>
              </a:rPr>
              <a:t>Key Speaker</a:t>
            </a: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Director &amp; Head, BIS Rajkot Branch Office</a:t>
            </a:r>
          </a:p>
          <a:p>
            <a:pPr>
              <a:lnSpc>
                <a:spcPct val="107000"/>
              </a:lnSpc>
            </a:pPr>
            <a:endPar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en-US" sz="1500" b="1" kern="100" dirty="0">
                <a:solidFill>
                  <a:srgbClr val="0070C0"/>
                </a:solidFill>
                <a:latin typeface="Arial" panose="020B0604020202020204" pitchFamily="34" charset="0"/>
                <a:ea typeface="Calibri" panose="020F0502020204030204" pitchFamily="34" charset="0"/>
                <a:cs typeface="Arial" panose="020B0604020202020204" pitchFamily="34" charset="0"/>
              </a:rPr>
              <a:t>7. IIF- BIS Seminar at Nagpur</a:t>
            </a:r>
            <a:r>
              <a:rPr lang="en-US" sz="1500" kern="100" dirty="0">
                <a:solidFill>
                  <a:srgbClr val="0070C0"/>
                </a:solidFill>
                <a:latin typeface="Arial" panose="020B0604020202020204" pitchFamily="34" charset="0"/>
                <a:ea typeface="Calibri" panose="020F0502020204030204" pitchFamily="34" charset="0"/>
                <a:cs typeface="Arial" panose="020B0604020202020204" pitchFamily="34" charset="0"/>
              </a:rPr>
              <a:t>:</a:t>
            </a:r>
          </a:p>
          <a:p>
            <a:pPr>
              <a:lnSpc>
                <a:spcPct val="107000"/>
              </a:lnSpc>
            </a:pP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IIF SAC and IIF Nagpur Chapter jointly with BIS organized a seminar on BIS licensing  process on 8th April 2024 at Nagpur.</a:t>
            </a:r>
          </a:p>
          <a:p>
            <a:pPr>
              <a:lnSpc>
                <a:spcPct val="107000"/>
              </a:lnSpc>
            </a:pP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a:t>
            </a:r>
            <a:b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br>
            <a:r>
              <a:rPr lang="en-US" sz="1500" b="1" kern="100" dirty="0">
                <a:solidFill>
                  <a:srgbClr val="222222"/>
                </a:solidFill>
                <a:latin typeface="Arial" panose="020B0604020202020204" pitchFamily="34" charset="0"/>
                <a:ea typeface="Calibri" panose="020F0502020204030204" pitchFamily="34" charset="0"/>
                <a:cs typeface="Arial" panose="020B0604020202020204" pitchFamily="34" charset="0"/>
              </a:rPr>
              <a:t>No. of Participants</a:t>
            </a: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Approx. 50+ ( Members &amp; Non-members from Foundries only)</a:t>
            </a:r>
            <a:b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br>
            <a:r>
              <a:rPr lang="en-US" sz="1500" b="1" kern="100" dirty="0">
                <a:solidFill>
                  <a:srgbClr val="222222"/>
                </a:solidFill>
                <a:latin typeface="Arial" panose="020B0604020202020204" pitchFamily="34" charset="0"/>
                <a:ea typeface="Calibri" panose="020F0502020204030204" pitchFamily="34" charset="0"/>
                <a:cs typeface="Arial" panose="020B0604020202020204" pitchFamily="34" charset="0"/>
              </a:rPr>
              <a:t>Key Speaker</a:t>
            </a: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Head, BIS Nagpur Branch Office</a:t>
            </a:r>
          </a:p>
          <a:p>
            <a:pPr>
              <a:lnSpc>
                <a:spcPct val="107000"/>
              </a:lnSpc>
            </a:pPr>
            <a:endPar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endParaRPr>
          </a:p>
        </p:txBody>
      </p:sp>
      <p:grpSp>
        <p:nvGrpSpPr>
          <p:cNvPr id="4" name="Group 5"/>
          <p:cNvGrpSpPr/>
          <p:nvPr/>
        </p:nvGrpSpPr>
        <p:grpSpPr>
          <a:xfrm>
            <a:off x="2285984" y="0"/>
            <a:ext cx="4626682" cy="897685"/>
            <a:chOff x="2835966" y="0"/>
            <a:chExt cx="5618916" cy="897685"/>
          </a:xfrm>
        </p:grpSpPr>
        <p:pic>
          <p:nvPicPr>
            <p:cNvPr id="5" name="Picture 4" descr="IMG-20231108-WA0017.jpg"/>
            <p:cNvPicPr>
              <a:picLocks noChangeAspect="1"/>
            </p:cNvPicPr>
            <p:nvPr/>
          </p:nvPicPr>
          <p:blipFill>
            <a:blip r:embed="rId2"/>
            <a:srcRect r="53923" b="88955"/>
            <a:stretch>
              <a:fillRect/>
            </a:stretch>
          </p:blipFill>
          <p:spPr>
            <a:xfrm>
              <a:off x="2835966" y="0"/>
              <a:ext cx="4465982" cy="897685"/>
            </a:xfrm>
            <a:prstGeom prst="rect">
              <a:avLst/>
            </a:prstGeom>
          </p:spPr>
        </p:pic>
        <p:pic>
          <p:nvPicPr>
            <p:cNvPr id="6" name="Picture 5" descr="WhatsApp Image 2024-04-02 at 5.34.33 PM (1).jpeg"/>
            <p:cNvPicPr>
              <a:picLocks noChangeAspect="1"/>
            </p:cNvPicPr>
            <p:nvPr/>
          </p:nvPicPr>
          <p:blipFill>
            <a:blip r:embed="rId3" cstate="print"/>
            <a:stretch>
              <a:fillRect/>
            </a:stretch>
          </p:blipFill>
          <p:spPr>
            <a:xfrm>
              <a:off x="7653711" y="185531"/>
              <a:ext cx="801171" cy="703526"/>
            </a:xfrm>
            <a:prstGeom prst="rect">
              <a:avLst/>
            </a:prstGeom>
          </p:spPr>
        </p:pic>
      </p:grpSp>
    </p:spTree>
    <p:extLst>
      <p:ext uri="{BB962C8B-B14F-4D97-AF65-F5344CB8AC3E}">
        <p14:creationId xmlns:p14="http://schemas.microsoft.com/office/powerpoint/2010/main" xmlns="" val="697799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D539242-A04E-0113-FE50-C0BBBB8D1BB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xmlns="" id="{F0A43217-4072-09A2-2CFD-53717CE55A84}"/>
              </a:ext>
            </a:extLst>
          </p:cNvPr>
          <p:cNvSpPr/>
          <p:nvPr/>
        </p:nvSpPr>
        <p:spPr>
          <a:xfrm>
            <a:off x="76202" y="1927938"/>
            <a:ext cx="8923175" cy="4044184"/>
          </a:xfrm>
          <a:prstGeom prst="rect">
            <a:avLst/>
          </a:prstGeom>
        </p:spPr>
        <p:txBody>
          <a:bodyPr wrap="square">
            <a:spAutoFit/>
          </a:bodyPr>
          <a:lstStyle/>
          <a:p>
            <a:pPr algn="just">
              <a:lnSpc>
                <a:spcPct val="107000"/>
              </a:lnSpc>
            </a:pPr>
            <a:r>
              <a:rPr lang="en-US" sz="1500" b="1" kern="100" dirty="0">
                <a:solidFill>
                  <a:srgbClr val="0070C0"/>
                </a:solidFill>
                <a:latin typeface="Arial" panose="020B0604020202020204" pitchFamily="34" charset="0"/>
                <a:ea typeface="Calibri" panose="020F0502020204030204" pitchFamily="34" charset="0"/>
                <a:cs typeface="Arial" panose="020B0604020202020204" pitchFamily="34" charset="0"/>
              </a:rPr>
              <a:t>8. IIF- BIS Seminar at Coimbatore</a:t>
            </a:r>
            <a:r>
              <a:rPr lang="en-US" sz="1500" kern="100" dirty="0">
                <a:solidFill>
                  <a:srgbClr val="0070C0"/>
                </a:solidFill>
                <a:latin typeface="Arial" panose="020B0604020202020204" pitchFamily="34" charset="0"/>
                <a:ea typeface="Calibri" panose="020F0502020204030204" pitchFamily="34" charset="0"/>
                <a:cs typeface="Arial" panose="020B0604020202020204" pitchFamily="34" charset="0"/>
              </a:rPr>
              <a:t>:</a:t>
            </a:r>
          </a:p>
          <a:p>
            <a:pPr>
              <a:lnSpc>
                <a:spcPct val="107000"/>
              </a:lnSpc>
            </a:pP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a:t>
            </a:r>
            <a:r>
              <a:rPr lang="en-US" sz="1500" b="1" kern="100" dirty="0">
                <a:solidFill>
                  <a:srgbClr val="222222"/>
                </a:solidFill>
                <a:latin typeface="Arial" panose="020B0604020202020204" pitchFamily="34" charset="0"/>
                <a:ea typeface="Calibri" panose="020F0502020204030204" pitchFamily="34" charset="0"/>
                <a:cs typeface="Arial" panose="020B0604020202020204" pitchFamily="34" charset="0"/>
              </a:rPr>
              <a:t>Date : 23 February 2024     </a:t>
            </a: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a:r>
            <a:b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br>
            <a:r>
              <a:rPr lang="en-US" sz="1500" b="1" kern="100" dirty="0">
                <a:solidFill>
                  <a:srgbClr val="222222"/>
                </a:solidFill>
                <a:latin typeface="Arial" panose="020B0604020202020204" pitchFamily="34" charset="0"/>
                <a:ea typeface="Calibri" panose="020F0502020204030204" pitchFamily="34" charset="0"/>
                <a:cs typeface="Arial" panose="020B0604020202020204" pitchFamily="34" charset="0"/>
              </a:rPr>
              <a:t>No. of Participants</a:t>
            </a: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Approx. 70 </a:t>
            </a:r>
            <a:b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br>
            <a:r>
              <a:rPr lang="en-US" sz="1500" b="1" kern="100" dirty="0">
                <a:solidFill>
                  <a:srgbClr val="222222"/>
                </a:solidFill>
                <a:latin typeface="Arial" panose="020B0604020202020204" pitchFamily="34" charset="0"/>
                <a:ea typeface="Calibri" panose="020F0502020204030204" pitchFamily="34" charset="0"/>
                <a:cs typeface="Arial" panose="020B0604020202020204" pitchFamily="34" charset="0"/>
              </a:rPr>
              <a:t>Key Speaker</a:t>
            </a: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Head, BIS Coimbatore Branch Office</a:t>
            </a:r>
          </a:p>
          <a:p>
            <a:pPr>
              <a:lnSpc>
                <a:spcPct val="107000"/>
              </a:lnSpc>
            </a:pPr>
            <a:endPar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en-US" sz="1500" b="1" kern="100" dirty="0">
                <a:solidFill>
                  <a:srgbClr val="FF0000"/>
                </a:solidFill>
                <a:latin typeface="Arial" panose="020B0604020202020204" pitchFamily="34" charset="0"/>
                <a:ea typeface="Calibri" panose="020F0502020204030204" pitchFamily="34" charset="0"/>
                <a:cs typeface="Arial" panose="020B0604020202020204" pitchFamily="34" charset="0"/>
              </a:rPr>
              <a:t>Upcoming Seminars</a:t>
            </a:r>
            <a:r>
              <a:rPr lang="en-US" sz="1500" b="1" kern="100" dirty="0">
                <a:latin typeface="Arial" panose="020B0604020202020204" pitchFamily="34" charset="0"/>
                <a:ea typeface="Calibri" panose="020F0502020204030204" pitchFamily="34" charset="0"/>
                <a:cs typeface="Arial" panose="020B0604020202020204" pitchFamily="34" charset="0"/>
              </a:rPr>
              <a:t>:					</a:t>
            </a:r>
            <a:endParaRPr lang="en-US" sz="1500" kern="100" dirty="0">
              <a:latin typeface="Arial" panose="020B0604020202020204" pitchFamily="34" charset="0"/>
              <a:ea typeface="Calibri" panose="020F0502020204030204" pitchFamily="34" charset="0"/>
              <a:cs typeface="Arial" panose="020B0604020202020204" pitchFamily="34" charset="0"/>
            </a:endParaRPr>
          </a:p>
          <a:p>
            <a:pPr marL="342900" algn="just">
              <a:lnSpc>
                <a:spcPct val="107000"/>
              </a:lnSpc>
            </a:pP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a:t>
            </a:r>
            <a:endParaRPr lang="en-US" sz="1500" kern="1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 Kanpur 		- Ludhiana</a:t>
            </a:r>
          </a:p>
          <a:p>
            <a:pPr algn="just">
              <a:lnSpc>
                <a:spcPct val="107000"/>
              </a:lnSpc>
            </a:pPr>
            <a:endPar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Ajmer		- Baroda</a:t>
            </a:r>
          </a:p>
          <a:p>
            <a:pPr algn="just">
              <a:lnSpc>
                <a:spcPct val="107000"/>
              </a:lnSpc>
            </a:pPr>
            <a:endPar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Kolkata		- Pune</a:t>
            </a:r>
          </a:p>
          <a:p>
            <a:pPr algn="just">
              <a:lnSpc>
                <a:spcPct val="107000"/>
              </a:lnSpc>
            </a:pPr>
            <a:endPar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 Chennai		- Indore</a:t>
            </a:r>
          </a:p>
          <a:p>
            <a:pPr algn="just">
              <a:lnSpc>
                <a:spcPct val="107000"/>
              </a:lnSpc>
            </a:pPr>
            <a:endPar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-Kolhapur		- </a:t>
            </a:r>
            <a:r>
              <a:rPr lang="en-US" sz="1500" kern="100" dirty="0" err="1">
                <a:solidFill>
                  <a:srgbClr val="222222"/>
                </a:solidFill>
                <a:latin typeface="Arial" panose="020B0604020202020204" pitchFamily="34" charset="0"/>
                <a:ea typeface="Calibri" panose="020F0502020204030204" pitchFamily="34" charset="0"/>
                <a:cs typeface="Arial" panose="020B0604020202020204" pitchFamily="34" charset="0"/>
              </a:rPr>
              <a:t>Batala</a:t>
            </a:r>
            <a:r>
              <a:rPr lang="en-US" sz="1500" kern="100" dirty="0">
                <a:solidFill>
                  <a:srgbClr val="222222"/>
                </a:solidFill>
                <a:latin typeface="Arial" panose="020B0604020202020204" pitchFamily="34" charset="0"/>
                <a:ea typeface="Calibri" panose="020F0502020204030204" pitchFamily="34" charset="0"/>
                <a:cs typeface="Arial" panose="020B0604020202020204" pitchFamily="34" charset="0"/>
              </a:rPr>
              <a:t>………..</a:t>
            </a:r>
          </a:p>
        </p:txBody>
      </p:sp>
      <p:sp>
        <p:nvSpPr>
          <p:cNvPr id="3" name="Oval 2">
            <a:extLst>
              <a:ext uri="{FF2B5EF4-FFF2-40B4-BE49-F238E27FC236}">
                <a16:creationId xmlns:a16="http://schemas.microsoft.com/office/drawing/2014/main" xmlns="" id="{853B033A-992F-DC16-1771-E6C7C197DB4F}"/>
              </a:ext>
            </a:extLst>
          </p:cNvPr>
          <p:cNvSpPr/>
          <p:nvPr/>
        </p:nvSpPr>
        <p:spPr>
          <a:xfrm>
            <a:off x="4310743" y="3180573"/>
            <a:ext cx="4121799" cy="174949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350" b="1" dirty="0"/>
              <a:t>38 New Members Added with the help of the seminar series in FY 23-24 in NR </a:t>
            </a:r>
          </a:p>
        </p:txBody>
      </p:sp>
      <p:grpSp>
        <p:nvGrpSpPr>
          <p:cNvPr id="5" name="Group 5"/>
          <p:cNvGrpSpPr/>
          <p:nvPr/>
        </p:nvGrpSpPr>
        <p:grpSpPr>
          <a:xfrm>
            <a:off x="2285984" y="0"/>
            <a:ext cx="4626682" cy="897685"/>
            <a:chOff x="2835966" y="0"/>
            <a:chExt cx="5618916" cy="897685"/>
          </a:xfrm>
        </p:grpSpPr>
        <p:pic>
          <p:nvPicPr>
            <p:cNvPr id="6" name="Picture 5" descr="IMG-20231108-WA0017.jpg"/>
            <p:cNvPicPr>
              <a:picLocks noChangeAspect="1"/>
            </p:cNvPicPr>
            <p:nvPr/>
          </p:nvPicPr>
          <p:blipFill>
            <a:blip r:embed="rId2"/>
            <a:srcRect r="53923" b="88955"/>
            <a:stretch>
              <a:fillRect/>
            </a:stretch>
          </p:blipFill>
          <p:spPr>
            <a:xfrm>
              <a:off x="2835966" y="0"/>
              <a:ext cx="4465982" cy="897685"/>
            </a:xfrm>
            <a:prstGeom prst="rect">
              <a:avLst/>
            </a:prstGeom>
          </p:spPr>
        </p:pic>
        <p:pic>
          <p:nvPicPr>
            <p:cNvPr id="7" name="Picture 6" descr="WhatsApp Image 2024-04-02 at 5.34.33 PM (1).jpeg"/>
            <p:cNvPicPr>
              <a:picLocks noChangeAspect="1"/>
            </p:cNvPicPr>
            <p:nvPr/>
          </p:nvPicPr>
          <p:blipFill>
            <a:blip r:embed="rId3" cstate="print"/>
            <a:stretch>
              <a:fillRect/>
            </a:stretch>
          </p:blipFill>
          <p:spPr>
            <a:xfrm>
              <a:off x="7653711" y="185531"/>
              <a:ext cx="801171" cy="703526"/>
            </a:xfrm>
            <a:prstGeom prst="rect">
              <a:avLst/>
            </a:prstGeom>
          </p:spPr>
        </p:pic>
      </p:grpSp>
    </p:spTree>
    <p:extLst>
      <p:ext uri="{BB962C8B-B14F-4D97-AF65-F5344CB8AC3E}">
        <p14:creationId xmlns:p14="http://schemas.microsoft.com/office/powerpoint/2010/main" xmlns="" val="29334662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12389E6-B13F-E08B-3E3D-16ADF4D8A403}"/>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xmlns="" id="{1933AE8C-4705-930C-A4BF-D42AC2F8AD5A}"/>
              </a:ext>
            </a:extLst>
          </p:cNvPr>
          <p:cNvGraphicFramePr>
            <a:graphicFrameLocks noGrp="1"/>
          </p:cNvGraphicFramePr>
          <p:nvPr/>
        </p:nvGraphicFramePr>
        <p:xfrm>
          <a:off x="628652" y="2226469"/>
          <a:ext cx="7886697" cy="3557234"/>
        </p:xfrm>
        <a:graphic>
          <a:graphicData uri="http://schemas.openxmlformats.org/drawingml/2006/table">
            <a:tbl>
              <a:tblPr firstRow="1" bandRow="1">
                <a:tableStyleId>{5C22544A-7EE6-4342-B048-85BDC9FD1C3A}</a:tableStyleId>
              </a:tblPr>
              <a:tblGrid>
                <a:gridCol w="2628899">
                  <a:extLst>
                    <a:ext uri="{9D8B030D-6E8A-4147-A177-3AD203B41FA5}">
                      <a16:colId xmlns:a16="http://schemas.microsoft.com/office/drawing/2014/main" xmlns="" val="3927238860"/>
                    </a:ext>
                  </a:extLst>
                </a:gridCol>
                <a:gridCol w="2628899">
                  <a:extLst>
                    <a:ext uri="{9D8B030D-6E8A-4147-A177-3AD203B41FA5}">
                      <a16:colId xmlns:a16="http://schemas.microsoft.com/office/drawing/2014/main" xmlns="" val="2490590321"/>
                    </a:ext>
                  </a:extLst>
                </a:gridCol>
                <a:gridCol w="2628899">
                  <a:extLst>
                    <a:ext uri="{9D8B030D-6E8A-4147-A177-3AD203B41FA5}">
                      <a16:colId xmlns:a16="http://schemas.microsoft.com/office/drawing/2014/main" xmlns="" val="1163854979"/>
                    </a:ext>
                  </a:extLst>
                </a:gridCol>
              </a:tblGrid>
              <a:tr h="285750">
                <a:tc>
                  <a:txBody>
                    <a:bodyPr/>
                    <a:lstStyle/>
                    <a:p>
                      <a:r>
                        <a:rPr lang="en-IN" sz="1400" dirty="0"/>
                        <a:t>Jaipur</a:t>
                      </a:r>
                    </a:p>
                  </a:txBody>
                  <a:tcPr marL="68580" marR="68580" marT="34290" marB="34290"/>
                </a:tc>
                <a:tc>
                  <a:txBody>
                    <a:bodyPr/>
                    <a:lstStyle/>
                    <a:p>
                      <a:r>
                        <a:rPr lang="en-IN" sz="1400" dirty="0"/>
                        <a:t>Agra</a:t>
                      </a:r>
                    </a:p>
                  </a:txBody>
                  <a:tcPr marL="68580" marR="68580" marT="34290" marB="34290"/>
                </a:tc>
                <a:tc>
                  <a:txBody>
                    <a:bodyPr/>
                    <a:lstStyle/>
                    <a:p>
                      <a:r>
                        <a:rPr lang="en-IN" sz="1400" dirty="0"/>
                        <a:t>Coimbatore</a:t>
                      </a:r>
                    </a:p>
                  </a:txBody>
                  <a:tcPr marL="68580" marR="68580" marT="34290" marB="34290"/>
                </a:tc>
                <a:extLst>
                  <a:ext uri="{0D108BD9-81ED-4DB2-BD59-A6C34878D82A}">
                    <a16:rowId xmlns:a16="http://schemas.microsoft.com/office/drawing/2014/main" xmlns="" val="2586479930"/>
                  </a:ext>
                </a:extLst>
              </a:tr>
              <a:tr h="1464561">
                <a:tc>
                  <a:txBody>
                    <a:bodyPr/>
                    <a:lstStyle/>
                    <a:p>
                      <a:endParaRPr lang="en-IN" sz="1400" dirty="0"/>
                    </a:p>
                  </a:txBody>
                  <a:tcPr marL="68580" marR="68580" marT="34290" marB="34290"/>
                </a:tc>
                <a:tc>
                  <a:txBody>
                    <a:bodyPr/>
                    <a:lstStyle/>
                    <a:p>
                      <a:endParaRPr lang="en-IN" sz="1400" dirty="0"/>
                    </a:p>
                  </a:txBody>
                  <a:tcPr marL="68580" marR="68580" marT="34290" marB="34290"/>
                </a:tc>
                <a:tc>
                  <a:txBody>
                    <a:bodyPr/>
                    <a:lstStyle/>
                    <a:p>
                      <a:endParaRPr lang="en-IN" sz="1400" dirty="0"/>
                    </a:p>
                  </a:txBody>
                  <a:tcPr marL="68580" marR="68580" marT="34290" marB="34290"/>
                </a:tc>
                <a:extLst>
                  <a:ext uri="{0D108BD9-81ED-4DB2-BD59-A6C34878D82A}">
                    <a16:rowId xmlns:a16="http://schemas.microsoft.com/office/drawing/2014/main" xmlns="" val="3164306328"/>
                  </a:ext>
                </a:extLst>
              </a:tr>
              <a:tr h="285750">
                <a:tc>
                  <a:txBody>
                    <a:bodyPr/>
                    <a:lstStyle/>
                    <a:p>
                      <a:r>
                        <a:rPr lang="en-IN" sz="1400" dirty="0"/>
                        <a:t>Kolkata</a:t>
                      </a:r>
                    </a:p>
                  </a:txBody>
                  <a:tcPr marL="68580" marR="68580" marT="34290" marB="34290"/>
                </a:tc>
                <a:tc>
                  <a:txBody>
                    <a:bodyPr/>
                    <a:lstStyle/>
                    <a:p>
                      <a:r>
                        <a:rPr lang="en-IN" sz="1400" dirty="0"/>
                        <a:t>Ghaziabad</a:t>
                      </a:r>
                    </a:p>
                  </a:txBody>
                  <a:tcPr marL="68580" marR="68580" marT="34290" marB="34290"/>
                </a:tc>
                <a:tc>
                  <a:txBody>
                    <a:bodyPr/>
                    <a:lstStyle/>
                    <a:p>
                      <a:r>
                        <a:rPr lang="en-IN" sz="1400" dirty="0"/>
                        <a:t>Faridabad</a:t>
                      </a:r>
                    </a:p>
                  </a:txBody>
                  <a:tcPr marL="68580" marR="68580" marT="34290" marB="34290"/>
                </a:tc>
                <a:extLst>
                  <a:ext uri="{0D108BD9-81ED-4DB2-BD59-A6C34878D82A}">
                    <a16:rowId xmlns:a16="http://schemas.microsoft.com/office/drawing/2014/main" xmlns="" val="2469234879"/>
                  </a:ext>
                </a:extLst>
              </a:tr>
              <a:tr h="1521173">
                <a:tc>
                  <a:txBody>
                    <a:bodyPr/>
                    <a:lstStyle/>
                    <a:p>
                      <a:endParaRPr lang="en-IN" sz="1400" dirty="0"/>
                    </a:p>
                  </a:txBody>
                  <a:tcPr marL="68580" marR="68580" marT="34290" marB="34290"/>
                </a:tc>
                <a:tc>
                  <a:txBody>
                    <a:bodyPr/>
                    <a:lstStyle/>
                    <a:p>
                      <a:endParaRPr lang="en-IN" sz="1400" dirty="0"/>
                    </a:p>
                  </a:txBody>
                  <a:tcPr marL="68580" marR="68580" marT="34290" marB="34290"/>
                </a:tc>
                <a:tc>
                  <a:txBody>
                    <a:bodyPr/>
                    <a:lstStyle/>
                    <a:p>
                      <a:endParaRPr lang="en-IN" sz="1400" dirty="0"/>
                    </a:p>
                  </a:txBody>
                  <a:tcPr marL="68580" marR="68580" marT="34290" marB="34290"/>
                </a:tc>
                <a:extLst>
                  <a:ext uri="{0D108BD9-81ED-4DB2-BD59-A6C34878D82A}">
                    <a16:rowId xmlns:a16="http://schemas.microsoft.com/office/drawing/2014/main" xmlns="" val="411345272"/>
                  </a:ext>
                </a:extLst>
              </a:tr>
            </a:tbl>
          </a:graphicData>
        </a:graphic>
      </p:graphicFrame>
      <p:pic>
        <p:nvPicPr>
          <p:cNvPr id="4" name="Picture 3">
            <a:extLst>
              <a:ext uri="{FF2B5EF4-FFF2-40B4-BE49-F238E27FC236}">
                <a16:creationId xmlns:a16="http://schemas.microsoft.com/office/drawing/2014/main" xmlns="" id="{D1655092-44E4-9746-980D-C8ACE2100E2C}"/>
              </a:ext>
            </a:extLst>
          </p:cNvPr>
          <p:cNvPicPr>
            <a:picLocks noChangeAspect="1"/>
          </p:cNvPicPr>
          <p:nvPr/>
        </p:nvPicPr>
        <p:blipFill rotWithShape="1">
          <a:blip r:embed="rId2"/>
          <a:srcRect t="1" r="48409" b="-3035"/>
          <a:stretch/>
        </p:blipFill>
        <p:spPr>
          <a:xfrm>
            <a:off x="642253" y="2510527"/>
            <a:ext cx="2638119" cy="1441345"/>
          </a:xfrm>
          <a:prstGeom prst="rect">
            <a:avLst/>
          </a:prstGeom>
        </p:spPr>
      </p:pic>
      <p:pic>
        <p:nvPicPr>
          <p:cNvPr id="5" name="Picture 4">
            <a:extLst>
              <a:ext uri="{FF2B5EF4-FFF2-40B4-BE49-F238E27FC236}">
                <a16:creationId xmlns:a16="http://schemas.microsoft.com/office/drawing/2014/main" xmlns="" id="{018D91B7-874A-CA03-BD43-A6380E683385}"/>
              </a:ext>
            </a:extLst>
          </p:cNvPr>
          <p:cNvPicPr>
            <a:picLocks noChangeAspect="1"/>
          </p:cNvPicPr>
          <p:nvPr/>
        </p:nvPicPr>
        <p:blipFill rotWithShape="1">
          <a:blip r:embed="rId3"/>
          <a:srcRect t="1" r="48448" b="-5983"/>
          <a:stretch/>
        </p:blipFill>
        <p:spPr>
          <a:xfrm>
            <a:off x="3349275" y="2530046"/>
            <a:ext cx="2514359" cy="1441344"/>
          </a:xfrm>
          <a:prstGeom prst="rect">
            <a:avLst/>
          </a:prstGeom>
        </p:spPr>
      </p:pic>
      <p:pic>
        <p:nvPicPr>
          <p:cNvPr id="7" name="Picture 6">
            <a:extLst>
              <a:ext uri="{FF2B5EF4-FFF2-40B4-BE49-F238E27FC236}">
                <a16:creationId xmlns:a16="http://schemas.microsoft.com/office/drawing/2014/main" xmlns="" id="{27967013-37EA-4867-CE5A-767158021F4A}"/>
              </a:ext>
            </a:extLst>
          </p:cNvPr>
          <p:cNvPicPr>
            <a:picLocks noChangeAspect="1"/>
          </p:cNvPicPr>
          <p:nvPr/>
        </p:nvPicPr>
        <p:blipFill>
          <a:blip r:embed="rId4"/>
          <a:stretch>
            <a:fillRect/>
          </a:stretch>
        </p:blipFill>
        <p:spPr>
          <a:xfrm>
            <a:off x="5877235" y="2515667"/>
            <a:ext cx="2624515" cy="1441344"/>
          </a:xfrm>
          <a:prstGeom prst="rect">
            <a:avLst/>
          </a:prstGeom>
        </p:spPr>
      </p:pic>
      <p:pic>
        <p:nvPicPr>
          <p:cNvPr id="8" name="Picture 7">
            <a:extLst>
              <a:ext uri="{FF2B5EF4-FFF2-40B4-BE49-F238E27FC236}">
                <a16:creationId xmlns:a16="http://schemas.microsoft.com/office/drawing/2014/main" xmlns="" id="{A7336CB9-5030-CE5D-C0B4-26DF86C25386}"/>
              </a:ext>
            </a:extLst>
          </p:cNvPr>
          <p:cNvPicPr>
            <a:picLocks noChangeAspect="1"/>
          </p:cNvPicPr>
          <p:nvPr/>
        </p:nvPicPr>
        <p:blipFill>
          <a:blip r:embed="rId5"/>
          <a:stretch>
            <a:fillRect/>
          </a:stretch>
        </p:blipFill>
        <p:spPr>
          <a:xfrm>
            <a:off x="628650" y="4250306"/>
            <a:ext cx="2638119" cy="1518159"/>
          </a:xfrm>
          <a:prstGeom prst="rect">
            <a:avLst/>
          </a:prstGeom>
        </p:spPr>
      </p:pic>
      <p:pic>
        <p:nvPicPr>
          <p:cNvPr id="9" name="Picture 8" descr="WhatsApp Image 2024-04-05 at 12.33.44 PM (1).jpeg">
            <a:extLst>
              <a:ext uri="{FF2B5EF4-FFF2-40B4-BE49-F238E27FC236}">
                <a16:creationId xmlns:a16="http://schemas.microsoft.com/office/drawing/2014/main" xmlns="" id="{39D47FC5-E192-10BB-564F-A75212F2C2D0}"/>
              </a:ext>
            </a:extLst>
          </p:cNvPr>
          <p:cNvPicPr>
            <a:picLocks noChangeAspect="1"/>
          </p:cNvPicPr>
          <p:nvPr/>
        </p:nvPicPr>
        <p:blipFill>
          <a:blip r:embed="rId6" cstate="print"/>
          <a:stretch>
            <a:fillRect/>
          </a:stretch>
        </p:blipFill>
        <p:spPr>
          <a:xfrm>
            <a:off x="3266768" y="4264685"/>
            <a:ext cx="2610467" cy="1503779"/>
          </a:xfrm>
          <a:prstGeom prst="rect">
            <a:avLst/>
          </a:prstGeom>
        </p:spPr>
      </p:pic>
      <p:pic>
        <p:nvPicPr>
          <p:cNvPr id="12" name="Picture 11">
            <a:extLst>
              <a:ext uri="{FF2B5EF4-FFF2-40B4-BE49-F238E27FC236}">
                <a16:creationId xmlns:a16="http://schemas.microsoft.com/office/drawing/2014/main" xmlns="" id="{8BCCA7BF-A351-FDAD-DF54-9728F5B2FA63}"/>
              </a:ext>
            </a:extLst>
          </p:cNvPr>
          <p:cNvPicPr>
            <a:picLocks noChangeAspect="1"/>
          </p:cNvPicPr>
          <p:nvPr/>
        </p:nvPicPr>
        <p:blipFill>
          <a:blip r:embed="rId7" cstate="print"/>
          <a:stretch>
            <a:fillRect/>
          </a:stretch>
        </p:blipFill>
        <p:spPr>
          <a:xfrm>
            <a:off x="5904886" y="4246209"/>
            <a:ext cx="2610463" cy="1518158"/>
          </a:xfrm>
          <a:prstGeom prst="rect">
            <a:avLst/>
          </a:prstGeom>
        </p:spPr>
      </p:pic>
      <p:sp>
        <p:nvSpPr>
          <p:cNvPr id="10" name="Title 1">
            <a:extLst>
              <a:ext uri="{FF2B5EF4-FFF2-40B4-BE49-F238E27FC236}">
                <a16:creationId xmlns:a16="http://schemas.microsoft.com/office/drawing/2014/main" xmlns="" id="{57BCB0C3-D03C-3AD3-74A7-C631263FBB5A}"/>
              </a:ext>
            </a:extLst>
          </p:cNvPr>
          <p:cNvSpPr txBox="1">
            <a:spLocks/>
          </p:cNvSpPr>
          <p:nvPr/>
        </p:nvSpPr>
        <p:spPr>
          <a:xfrm>
            <a:off x="642910" y="1500174"/>
            <a:ext cx="7886700" cy="478324"/>
          </a:xfrm>
          <a:prstGeom prst="rect">
            <a:avLst/>
          </a:prstGeom>
        </p:spPr>
        <p:txBody>
          <a:bodyPr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4500" dirty="0"/>
              <a:t>Snapshots</a:t>
            </a:r>
          </a:p>
        </p:txBody>
      </p:sp>
      <p:grpSp>
        <p:nvGrpSpPr>
          <p:cNvPr id="11" name="Group 5"/>
          <p:cNvGrpSpPr/>
          <p:nvPr/>
        </p:nvGrpSpPr>
        <p:grpSpPr>
          <a:xfrm>
            <a:off x="2285984" y="0"/>
            <a:ext cx="4626682" cy="897685"/>
            <a:chOff x="2835966" y="0"/>
            <a:chExt cx="5618916" cy="897685"/>
          </a:xfrm>
        </p:grpSpPr>
        <p:pic>
          <p:nvPicPr>
            <p:cNvPr id="13" name="Picture 12" descr="IMG-20231108-WA0017.jpg"/>
            <p:cNvPicPr>
              <a:picLocks noChangeAspect="1"/>
            </p:cNvPicPr>
            <p:nvPr/>
          </p:nvPicPr>
          <p:blipFill>
            <a:blip r:embed="rId8"/>
            <a:srcRect r="53923" b="88955"/>
            <a:stretch>
              <a:fillRect/>
            </a:stretch>
          </p:blipFill>
          <p:spPr>
            <a:xfrm>
              <a:off x="2835966" y="0"/>
              <a:ext cx="4465982" cy="897685"/>
            </a:xfrm>
            <a:prstGeom prst="rect">
              <a:avLst/>
            </a:prstGeom>
          </p:spPr>
        </p:pic>
        <p:pic>
          <p:nvPicPr>
            <p:cNvPr id="14" name="Picture 13" descr="WhatsApp Image 2024-04-02 at 5.34.33 PM (1).jpeg"/>
            <p:cNvPicPr>
              <a:picLocks noChangeAspect="1"/>
            </p:cNvPicPr>
            <p:nvPr/>
          </p:nvPicPr>
          <p:blipFill>
            <a:blip r:embed="rId9" cstate="print"/>
            <a:stretch>
              <a:fillRect/>
            </a:stretch>
          </p:blipFill>
          <p:spPr>
            <a:xfrm>
              <a:off x="7653711" y="185531"/>
              <a:ext cx="801171" cy="703526"/>
            </a:xfrm>
            <a:prstGeom prst="rect">
              <a:avLst/>
            </a:prstGeom>
          </p:spPr>
        </p:pic>
      </p:grpSp>
    </p:spTree>
    <p:extLst>
      <p:ext uri="{BB962C8B-B14F-4D97-AF65-F5344CB8AC3E}">
        <p14:creationId xmlns:p14="http://schemas.microsoft.com/office/powerpoint/2010/main" xmlns="" val="8079294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DE85268-568B-FB36-2E71-70CDEAC79B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57BCB0C3-D03C-3AD3-74A7-C631263FBB5A}"/>
              </a:ext>
            </a:extLst>
          </p:cNvPr>
          <p:cNvSpPr txBox="1">
            <a:spLocks/>
          </p:cNvSpPr>
          <p:nvPr/>
        </p:nvSpPr>
        <p:spPr>
          <a:xfrm>
            <a:off x="642910" y="1500174"/>
            <a:ext cx="7886700" cy="478324"/>
          </a:xfrm>
          <a:prstGeom prst="rect">
            <a:avLst/>
          </a:prstGeom>
        </p:spPr>
        <p:txBody>
          <a:bodyPr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4500" dirty="0"/>
              <a:t>Snapshots</a:t>
            </a:r>
          </a:p>
        </p:txBody>
      </p:sp>
      <p:graphicFrame>
        <p:nvGraphicFramePr>
          <p:cNvPr id="3" name="Content Placeholder 3">
            <a:extLst>
              <a:ext uri="{FF2B5EF4-FFF2-40B4-BE49-F238E27FC236}">
                <a16:creationId xmlns:a16="http://schemas.microsoft.com/office/drawing/2014/main" xmlns="" id="{0E0E7197-0D12-E356-A778-978A0C69A297}"/>
              </a:ext>
            </a:extLst>
          </p:cNvPr>
          <p:cNvGraphicFramePr>
            <a:graphicFrameLocks/>
          </p:cNvGraphicFramePr>
          <p:nvPr/>
        </p:nvGraphicFramePr>
        <p:xfrm>
          <a:off x="628652" y="2101111"/>
          <a:ext cx="7886697" cy="3557234"/>
        </p:xfrm>
        <a:graphic>
          <a:graphicData uri="http://schemas.openxmlformats.org/drawingml/2006/table">
            <a:tbl>
              <a:tblPr firstRow="1" bandRow="1">
                <a:tableStyleId>{5C22544A-7EE6-4342-B048-85BDC9FD1C3A}</a:tableStyleId>
              </a:tblPr>
              <a:tblGrid>
                <a:gridCol w="2628899">
                  <a:extLst>
                    <a:ext uri="{9D8B030D-6E8A-4147-A177-3AD203B41FA5}">
                      <a16:colId xmlns:a16="http://schemas.microsoft.com/office/drawing/2014/main" xmlns="" val="4035084307"/>
                    </a:ext>
                  </a:extLst>
                </a:gridCol>
                <a:gridCol w="2628899">
                  <a:extLst>
                    <a:ext uri="{9D8B030D-6E8A-4147-A177-3AD203B41FA5}">
                      <a16:colId xmlns:a16="http://schemas.microsoft.com/office/drawing/2014/main" xmlns="" val="2119283240"/>
                    </a:ext>
                  </a:extLst>
                </a:gridCol>
                <a:gridCol w="2628899">
                  <a:extLst>
                    <a:ext uri="{9D8B030D-6E8A-4147-A177-3AD203B41FA5}">
                      <a16:colId xmlns:a16="http://schemas.microsoft.com/office/drawing/2014/main" xmlns="" val="3414757722"/>
                    </a:ext>
                  </a:extLst>
                </a:gridCol>
              </a:tblGrid>
              <a:tr h="285750">
                <a:tc>
                  <a:txBody>
                    <a:bodyPr/>
                    <a:lstStyle/>
                    <a:p>
                      <a:r>
                        <a:rPr lang="en-IN" sz="1400" dirty="0"/>
                        <a:t>Rajkot</a:t>
                      </a:r>
                    </a:p>
                  </a:txBody>
                  <a:tcPr marL="68580" marR="68580" marT="34290" marB="34290"/>
                </a:tc>
                <a:tc>
                  <a:txBody>
                    <a:bodyPr/>
                    <a:lstStyle/>
                    <a:p>
                      <a:r>
                        <a:rPr lang="en-IN" sz="1400" dirty="0"/>
                        <a:t>Nagpur</a:t>
                      </a:r>
                    </a:p>
                  </a:txBody>
                  <a:tcPr marL="68580" marR="68580" marT="34290" marB="34290"/>
                </a:tc>
                <a:tc>
                  <a:txBody>
                    <a:bodyPr/>
                    <a:lstStyle/>
                    <a:p>
                      <a:r>
                        <a:rPr lang="en-IN" sz="1400" dirty="0"/>
                        <a:t>Jalandhar</a:t>
                      </a:r>
                    </a:p>
                  </a:txBody>
                  <a:tcPr marL="68580" marR="68580" marT="34290" marB="34290"/>
                </a:tc>
                <a:extLst>
                  <a:ext uri="{0D108BD9-81ED-4DB2-BD59-A6C34878D82A}">
                    <a16:rowId xmlns:a16="http://schemas.microsoft.com/office/drawing/2014/main" xmlns="" val="1682583419"/>
                  </a:ext>
                </a:extLst>
              </a:tr>
              <a:tr h="1464561">
                <a:tc>
                  <a:txBody>
                    <a:bodyPr/>
                    <a:lstStyle/>
                    <a:p>
                      <a:endParaRPr lang="en-IN" sz="1400" dirty="0"/>
                    </a:p>
                  </a:txBody>
                  <a:tcPr marL="68580" marR="68580" marT="34290" marB="34290"/>
                </a:tc>
                <a:tc>
                  <a:txBody>
                    <a:bodyPr/>
                    <a:lstStyle/>
                    <a:p>
                      <a:endParaRPr lang="en-IN" sz="1400" dirty="0"/>
                    </a:p>
                  </a:txBody>
                  <a:tcPr marL="68580" marR="68580" marT="34290" marB="34290"/>
                </a:tc>
                <a:tc>
                  <a:txBody>
                    <a:bodyPr/>
                    <a:lstStyle/>
                    <a:p>
                      <a:endParaRPr lang="en-IN" sz="1400" dirty="0"/>
                    </a:p>
                  </a:txBody>
                  <a:tcPr marL="68580" marR="68580" marT="34290" marB="34290"/>
                </a:tc>
                <a:extLst>
                  <a:ext uri="{0D108BD9-81ED-4DB2-BD59-A6C34878D82A}">
                    <a16:rowId xmlns:a16="http://schemas.microsoft.com/office/drawing/2014/main" xmlns="" val="359758365"/>
                  </a:ext>
                </a:extLst>
              </a:tr>
              <a:tr h="285750">
                <a:tc>
                  <a:txBody>
                    <a:bodyPr/>
                    <a:lstStyle/>
                    <a:p>
                      <a:r>
                        <a:rPr lang="en-IN" sz="1400" dirty="0"/>
                        <a:t>More images…</a:t>
                      </a:r>
                    </a:p>
                  </a:txBody>
                  <a:tcPr marL="68580" marR="68580" marT="34290" marB="34290"/>
                </a:tc>
                <a:tc>
                  <a:txBody>
                    <a:bodyPr/>
                    <a:lstStyle/>
                    <a:p>
                      <a:endParaRPr lang="en-IN" sz="1400" dirty="0"/>
                    </a:p>
                  </a:txBody>
                  <a:tcPr marL="68580" marR="68580" marT="34290" marB="34290"/>
                </a:tc>
                <a:tc>
                  <a:txBody>
                    <a:bodyPr/>
                    <a:lstStyle/>
                    <a:p>
                      <a:endParaRPr lang="en-IN" sz="1400" dirty="0"/>
                    </a:p>
                  </a:txBody>
                  <a:tcPr marL="68580" marR="68580" marT="34290" marB="34290"/>
                </a:tc>
                <a:extLst>
                  <a:ext uri="{0D108BD9-81ED-4DB2-BD59-A6C34878D82A}">
                    <a16:rowId xmlns:a16="http://schemas.microsoft.com/office/drawing/2014/main" xmlns="" val="2108879860"/>
                  </a:ext>
                </a:extLst>
              </a:tr>
              <a:tr h="1521173">
                <a:tc>
                  <a:txBody>
                    <a:bodyPr/>
                    <a:lstStyle/>
                    <a:p>
                      <a:endParaRPr lang="en-IN" sz="1400" dirty="0"/>
                    </a:p>
                  </a:txBody>
                  <a:tcPr marL="68580" marR="68580" marT="34290" marB="34290"/>
                </a:tc>
                <a:tc>
                  <a:txBody>
                    <a:bodyPr/>
                    <a:lstStyle/>
                    <a:p>
                      <a:endParaRPr lang="en-IN" sz="1400" dirty="0"/>
                    </a:p>
                  </a:txBody>
                  <a:tcPr marL="68580" marR="68580" marT="34290" marB="34290"/>
                </a:tc>
                <a:tc>
                  <a:txBody>
                    <a:bodyPr/>
                    <a:lstStyle/>
                    <a:p>
                      <a:endParaRPr lang="en-IN" sz="1400" dirty="0"/>
                    </a:p>
                  </a:txBody>
                  <a:tcPr marL="68580" marR="68580" marT="34290" marB="34290"/>
                </a:tc>
                <a:extLst>
                  <a:ext uri="{0D108BD9-81ED-4DB2-BD59-A6C34878D82A}">
                    <a16:rowId xmlns:a16="http://schemas.microsoft.com/office/drawing/2014/main" xmlns="" val="1679425683"/>
                  </a:ext>
                </a:extLst>
              </a:tr>
            </a:tbl>
          </a:graphicData>
        </a:graphic>
      </p:graphicFrame>
      <p:pic>
        <p:nvPicPr>
          <p:cNvPr id="5" name="Picture 4">
            <a:extLst>
              <a:ext uri="{FF2B5EF4-FFF2-40B4-BE49-F238E27FC236}">
                <a16:creationId xmlns:a16="http://schemas.microsoft.com/office/drawing/2014/main" xmlns="" id="{F2BF5758-BB9D-427C-0003-A211902889F5}"/>
              </a:ext>
            </a:extLst>
          </p:cNvPr>
          <p:cNvPicPr>
            <a:picLocks noChangeAspect="1"/>
          </p:cNvPicPr>
          <p:nvPr/>
        </p:nvPicPr>
        <p:blipFill>
          <a:blip r:embed="rId2" cstate="print"/>
          <a:stretch>
            <a:fillRect/>
          </a:stretch>
        </p:blipFill>
        <p:spPr>
          <a:xfrm>
            <a:off x="3252940" y="2336219"/>
            <a:ext cx="2544099" cy="1503779"/>
          </a:xfrm>
          <a:prstGeom prst="rect">
            <a:avLst/>
          </a:prstGeom>
        </p:spPr>
      </p:pic>
      <p:pic>
        <p:nvPicPr>
          <p:cNvPr id="6" name="Picture 5">
            <a:extLst>
              <a:ext uri="{FF2B5EF4-FFF2-40B4-BE49-F238E27FC236}">
                <a16:creationId xmlns:a16="http://schemas.microsoft.com/office/drawing/2014/main" xmlns="" id="{1CB626A9-68BD-E947-038C-F2E989D00275}"/>
              </a:ext>
            </a:extLst>
          </p:cNvPr>
          <p:cNvPicPr>
            <a:picLocks noChangeAspect="1"/>
          </p:cNvPicPr>
          <p:nvPr/>
        </p:nvPicPr>
        <p:blipFill>
          <a:blip r:embed="rId3" cstate="print"/>
          <a:stretch>
            <a:fillRect/>
          </a:stretch>
        </p:blipFill>
        <p:spPr>
          <a:xfrm>
            <a:off x="642479" y="2336217"/>
            <a:ext cx="2610463" cy="1480684"/>
          </a:xfrm>
          <a:prstGeom prst="rect">
            <a:avLst/>
          </a:prstGeom>
        </p:spPr>
      </p:pic>
      <p:pic>
        <p:nvPicPr>
          <p:cNvPr id="8" name="Picture 7" descr="WhatsApp Image 2024-04-08 at 12.56.30 PM (1).jpeg">
            <a:extLst>
              <a:ext uri="{FF2B5EF4-FFF2-40B4-BE49-F238E27FC236}">
                <a16:creationId xmlns:a16="http://schemas.microsoft.com/office/drawing/2014/main" xmlns="" id="{C8ED1A43-38D9-3F15-D861-C82B15868F81}"/>
              </a:ext>
            </a:extLst>
          </p:cNvPr>
          <p:cNvPicPr>
            <a:picLocks noChangeAspect="1"/>
          </p:cNvPicPr>
          <p:nvPr/>
        </p:nvPicPr>
        <p:blipFill>
          <a:blip r:embed="rId4" cstate="print"/>
          <a:stretch>
            <a:fillRect/>
          </a:stretch>
        </p:blipFill>
        <p:spPr>
          <a:xfrm>
            <a:off x="5904886" y="4139326"/>
            <a:ext cx="2638119" cy="1517809"/>
          </a:xfrm>
          <a:prstGeom prst="rect">
            <a:avLst/>
          </a:prstGeom>
        </p:spPr>
      </p:pic>
      <p:pic>
        <p:nvPicPr>
          <p:cNvPr id="9" name="Picture 8" descr="15269074-E5CA-4FFF-803A-2CE53CB0F4BE_1_105_c">
            <a:extLst>
              <a:ext uri="{FF2B5EF4-FFF2-40B4-BE49-F238E27FC236}">
                <a16:creationId xmlns:a16="http://schemas.microsoft.com/office/drawing/2014/main" xmlns="" id="{45063A38-3527-F194-B461-BD0A1BD40D5F}"/>
              </a:ext>
            </a:extLst>
          </p:cNvPr>
          <p:cNvPicPr>
            <a:picLocks noChangeAspect="1"/>
          </p:cNvPicPr>
          <p:nvPr/>
        </p:nvPicPr>
        <p:blipFill>
          <a:blip r:embed="rId5" cstate="print"/>
          <a:stretch>
            <a:fillRect/>
          </a:stretch>
        </p:blipFill>
        <p:spPr>
          <a:xfrm>
            <a:off x="642478" y="4139327"/>
            <a:ext cx="2596639" cy="1503779"/>
          </a:xfrm>
          <a:prstGeom prst="rect">
            <a:avLst/>
          </a:prstGeom>
        </p:spPr>
      </p:pic>
      <p:pic>
        <p:nvPicPr>
          <p:cNvPr id="10" name="Picture 9" descr="EDAE4DEE-EBBF-4725-A87E-3C2FF83584C9_1_105_c">
            <a:extLst>
              <a:ext uri="{FF2B5EF4-FFF2-40B4-BE49-F238E27FC236}">
                <a16:creationId xmlns:a16="http://schemas.microsoft.com/office/drawing/2014/main" xmlns="" id="{0DA95DE4-B2F7-1243-C783-7353188B09DB}"/>
              </a:ext>
            </a:extLst>
          </p:cNvPr>
          <p:cNvPicPr>
            <a:picLocks noChangeAspect="1"/>
          </p:cNvPicPr>
          <p:nvPr/>
        </p:nvPicPr>
        <p:blipFill>
          <a:blip r:embed="rId6" cstate="print"/>
          <a:stretch>
            <a:fillRect/>
          </a:stretch>
        </p:blipFill>
        <p:spPr>
          <a:xfrm>
            <a:off x="3252942" y="4139326"/>
            <a:ext cx="2638119" cy="1517809"/>
          </a:xfrm>
          <a:prstGeom prst="rect">
            <a:avLst/>
          </a:prstGeom>
        </p:spPr>
      </p:pic>
      <p:pic>
        <p:nvPicPr>
          <p:cNvPr id="11" name="Picture 10">
            <a:extLst>
              <a:ext uri="{FF2B5EF4-FFF2-40B4-BE49-F238E27FC236}">
                <a16:creationId xmlns:a16="http://schemas.microsoft.com/office/drawing/2014/main" xmlns="" id="{C0B0FFBE-C9A3-979E-EE5E-CF4ECF3E1CB7}"/>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5863407" y="2336218"/>
            <a:ext cx="2638117" cy="1517809"/>
          </a:xfrm>
          <a:prstGeom prst="rect">
            <a:avLst/>
          </a:prstGeom>
        </p:spPr>
      </p:pic>
      <p:grpSp>
        <p:nvGrpSpPr>
          <p:cNvPr id="12" name="Group 5"/>
          <p:cNvGrpSpPr/>
          <p:nvPr/>
        </p:nvGrpSpPr>
        <p:grpSpPr>
          <a:xfrm>
            <a:off x="2285984" y="0"/>
            <a:ext cx="4626682" cy="897685"/>
            <a:chOff x="2835966" y="0"/>
            <a:chExt cx="5618916" cy="897685"/>
          </a:xfrm>
        </p:grpSpPr>
        <p:pic>
          <p:nvPicPr>
            <p:cNvPr id="13" name="Picture 12" descr="IMG-20231108-WA0017.jpg"/>
            <p:cNvPicPr>
              <a:picLocks noChangeAspect="1"/>
            </p:cNvPicPr>
            <p:nvPr/>
          </p:nvPicPr>
          <p:blipFill>
            <a:blip r:embed="rId8"/>
            <a:srcRect r="53923" b="88955"/>
            <a:stretch>
              <a:fillRect/>
            </a:stretch>
          </p:blipFill>
          <p:spPr>
            <a:xfrm>
              <a:off x="2835966" y="0"/>
              <a:ext cx="4465982" cy="897685"/>
            </a:xfrm>
            <a:prstGeom prst="rect">
              <a:avLst/>
            </a:prstGeom>
          </p:spPr>
        </p:pic>
        <p:pic>
          <p:nvPicPr>
            <p:cNvPr id="14" name="Picture 13" descr="WhatsApp Image 2024-04-02 at 5.34.33 PM (1).jpeg"/>
            <p:cNvPicPr>
              <a:picLocks noChangeAspect="1"/>
            </p:cNvPicPr>
            <p:nvPr/>
          </p:nvPicPr>
          <p:blipFill>
            <a:blip r:embed="rId9" cstate="print"/>
            <a:stretch>
              <a:fillRect/>
            </a:stretch>
          </p:blipFill>
          <p:spPr>
            <a:xfrm>
              <a:off x="7653711" y="185531"/>
              <a:ext cx="801171" cy="703526"/>
            </a:xfrm>
            <a:prstGeom prst="rect">
              <a:avLst/>
            </a:prstGeom>
          </p:spPr>
        </p:pic>
      </p:grpSp>
    </p:spTree>
    <p:extLst>
      <p:ext uri="{BB962C8B-B14F-4D97-AF65-F5344CB8AC3E}">
        <p14:creationId xmlns:p14="http://schemas.microsoft.com/office/powerpoint/2010/main" xmlns="" val="42182534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p:nvPr/>
        </p:nvSpPr>
        <p:spPr>
          <a:xfrm>
            <a:off x="0" y="2000240"/>
            <a:ext cx="9092496" cy="923330"/>
          </a:xfrm>
          <a:prstGeom prst="rect">
            <a:avLst/>
          </a:prstGeom>
          <a:noFill/>
        </p:spPr>
        <p:txBody>
          <a:bodyPr wrap="square" rtlCol="0" anchor="t">
            <a:spAutoFit/>
          </a:bodyPr>
          <a:lstStyle/>
          <a:p>
            <a:r>
              <a:rPr lang="en-US" dirty="0" smtClean="0"/>
              <a:t>IIF-Northern region &amp;  Foundry Informatics Centre (FIC), one of the Centre of Excellence of The Institute of Indian Foundrymen organized a Cast Source Meet on a virtual platform Zoom on 15th April 2024.</a:t>
            </a:r>
            <a:endParaRPr lang="en-US" dirty="0"/>
          </a:p>
        </p:txBody>
      </p:sp>
      <p:grpSp>
        <p:nvGrpSpPr>
          <p:cNvPr id="3" name="Group 2"/>
          <p:cNvGrpSpPr/>
          <p:nvPr/>
        </p:nvGrpSpPr>
        <p:grpSpPr>
          <a:xfrm>
            <a:off x="1978510" y="1"/>
            <a:ext cx="5618916" cy="897685"/>
            <a:chOff x="2835966" y="0"/>
            <a:chExt cx="5618916" cy="897685"/>
          </a:xfrm>
        </p:grpSpPr>
        <p:pic>
          <p:nvPicPr>
            <p:cNvPr id="4" name="Picture 3" descr="IMG-20231108-WA0017.jpg"/>
            <p:cNvPicPr>
              <a:picLocks noChangeAspect="1"/>
            </p:cNvPicPr>
            <p:nvPr/>
          </p:nvPicPr>
          <p:blipFill>
            <a:blip r:embed="rId2"/>
            <a:srcRect r="53923" b="88955"/>
            <a:stretch>
              <a:fillRect/>
            </a:stretch>
          </p:blipFill>
          <p:spPr>
            <a:xfrm>
              <a:off x="2835966" y="0"/>
              <a:ext cx="4465982" cy="897685"/>
            </a:xfrm>
            <a:prstGeom prst="rect">
              <a:avLst/>
            </a:prstGeom>
          </p:spPr>
        </p:pic>
        <p:pic>
          <p:nvPicPr>
            <p:cNvPr id="5" name="Picture 4" descr="WhatsApp Image 2024-04-02 at 5.34.33 PM (1).jpeg"/>
            <p:cNvPicPr>
              <a:picLocks noChangeAspect="1"/>
            </p:cNvPicPr>
            <p:nvPr/>
          </p:nvPicPr>
          <p:blipFill>
            <a:blip r:embed="rId3" cstate="print"/>
            <a:stretch>
              <a:fillRect/>
            </a:stretch>
          </p:blipFill>
          <p:spPr>
            <a:xfrm>
              <a:off x="7653711" y="185531"/>
              <a:ext cx="801171" cy="703526"/>
            </a:xfrm>
            <a:prstGeom prst="rect">
              <a:avLst/>
            </a:prstGeom>
          </p:spPr>
        </p:pic>
      </p:grpSp>
      <p:sp>
        <p:nvSpPr>
          <p:cNvPr id="6" name="TextBox 5">
            <a:extLst>
              <a:ext uri="{FF2B5EF4-FFF2-40B4-BE49-F238E27FC236}">
                <a16:creationId xmlns="" xmlns:a16="http://schemas.microsoft.com/office/drawing/2014/main" id="{D48FE471-4822-89A1-7627-54A9934ADE8A}"/>
              </a:ext>
            </a:extLst>
          </p:cNvPr>
          <p:cNvSpPr txBox="1"/>
          <p:nvPr/>
        </p:nvSpPr>
        <p:spPr>
          <a:xfrm>
            <a:off x="3428992" y="1500174"/>
            <a:ext cx="2205347" cy="646331"/>
          </a:xfrm>
          <a:prstGeom prst="rect">
            <a:avLst/>
          </a:prstGeom>
          <a:noFill/>
        </p:spPr>
        <p:txBody>
          <a:bodyPr wrap="none" rtlCol="0">
            <a:spAutoFit/>
          </a:bodyPr>
          <a:lstStyle/>
          <a:p>
            <a:r>
              <a:rPr lang="en-US" b="1" u="sng" dirty="0" smtClean="0">
                <a:solidFill>
                  <a:srgbClr val="002060"/>
                </a:solidFill>
                <a:latin typeface="Times New Roman" panose="02020603050405020304" pitchFamily="18" charset="0"/>
                <a:cs typeface="Times New Roman" panose="02020603050405020304" pitchFamily="18" charset="0"/>
              </a:rPr>
              <a:t>. </a:t>
            </a:r>
            <a:r>
              <a:rPr lang="en-US" b="1" u="sng" dirty="0" smtClean="0">
                <a:solidFill>
                  <a:srgbClr val="002060"/>
                </a:solidFill>
              </a:rPr>
              <a:t>CAST SOURCE MEET</a:t>
            </a:r>
            <a:endParaRPr lang="en-US" dirty="0" smtClean="0">
              <a:solidFill>
                <a:srgbClr val="002060"/>
              </a:solidFill>
            </a:endParaRPr>
          </a:p>
          <a:p>
            <a:endParaRPr lang="en-IN" b="1" u="sng" dirty="0">
              <a:solidFill>
                <a:srgbClr val="002060"/>
              </a:solidFill>
              <a:latin typeface="Times New Roman" panose="02020603050405020304" pitchFamily="18" charset="0"/>
              <a:cs typeface="Times New Roman" panose="02020603050405020304" pitchFamily="18" charset="0"/>
            </a:endParaRPr>
          </a:p>
        </p:txBody>
      </p:sp>
      <p:pic>
        <p:nvPicPr>
          <p:cNvPr id="7" name="Picture 6"/>
          <p:cNvPicPr/>
          <p:nvPr/>
        </p:nvPicPr>
        <p:blipFill>
          <a:blip r:embed="rId4" cstate="print"/>
          <a:stretch>
            <a:fillRect/>
          </a:stretch>
        </p:blipFill>
        <p:spPr>
          <a:xfrm>
            <a:off x="357158" y="3071810"/>
            <a:ext cx="4643436" cy="2885536"/>
          </a:xfrm>
          <a:prstGeom prst="rect">
            <a:avLst/>
          </a:prstGeom>
        </p:spPr>
      </p:pic>
      <p:pic>
        <p:nvPicPr>
          <p:cNvPr id="8" name="Picture 7"/>
          <p:cNvPicPr/>
          <p:nvPr/>
        </p:nvPicPr>
        <p:blipFill>
          <a:blip r:embed="rId5" cstate="print"/>
          <a:stretch>
            <a:fillRect/>
          </a:stretch>
        </p:blipFill>
        <p:spPr>
          <a:xfrm>
            <a:off x="5143504" y="3071810"/>
            <a:ext cx="3710609" cy="2852439"/>
          </a:xfrm>
          <a:prstGeom prst="rect">
            <a:avLst/>
          </a:prstGeom>
        </p:spPr>
      </p:pic>
      <p:sp>
        <p:nvSpPr>
          <p:cNvPr id="9" name="Rectangle 8"/>
          <p:cNvSpPr/>
          <p:nvPr/>
        </p:nvSpPr>
        <p:spPr>
          <a:xfrm>
            <a:off x="3929058" y="1142984"/>
            <a:ext cx="1364476" cy="369332"/>
          </a:xfrm>
          <a:prstGeom prst="rect">
            <a:avLst/>
          </a:prstGeom>
        </p:spPr>
        <p:txBody>
          <a:bodyPr wrap="none">
            <a:spAutoFit/>
          </a:bodyPr>
          <a:lstStyle/>
          <a:p>
            <a:pPr lvl="0" algn="ctr" fontAlgn="base">
              <a:spcBef>
                <a:spcPct val="0"/>
              </a:spcBef>
              <a:spcAft>
                <a:spcPct val="0"/>
              </a:spcAft>
            </a:pPr>
            <a:r>
              <a:rPr lang="en-US" b="1" dirty="0" smtClean="0">
                <a:latin typeface="Times New Roman" pitchFamily="18" charset="0"/>
                <a:ea typeface="Cambria" pitchFamily="18" charset="0"/>
                <a:cs typeface="Times New Roman" pitchFamily="18" charset="0"/>
              </a:rPr>
              <a:t>April  </a:t>
            </a:r>
            <a:r>
              <a:rPr lang="en-US" b="1" dirty="0" smtClean="0">
                <a:latin typeface="Times New Roman" pitchFamily="18" charset="0"/>
                <a:ea typeface="Cambria" pitchFamily="18" charset="0"/>
                <a:cs typeface="Times New Roman" pitchFamily="18" charset="0"/>
              </a:rPr>
              <a:t>-2024</a:t>
            </a:r>
            <a:endParaRPr lang="en-US" sz="1600" dirty="0">
              <a:latin typeface="Times New Roman" pitchFamily="18" charset="0"/>
              <a:ea typeface="Cambria"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1000108"/>
            <a:ext cx="8786842" cy="2383473"/>
          </a:xfrm>
          <a:prstGeom prst="rect">
            <a:avLst/>
          </a:prstGeom>
        </p:spPr>
        <p:txBody>
          <a:bodyPr wrap="square">
            <a:spAutoFit/>
          </a:bodyPr>
          <a:lstStyle/>
          <a:p>
            <a:pPr marL="1170305" indent="-899795" algn="ctr">
              <a:lnSpc>
                <a:spcPct val="107000"/>
              </a:lnSpc>
              <a:spcAft>
                <a:spcPts val="800"/>
              </a:spcAft>
            </a:pP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        MEDICAL HEALTH CHECK UP AND BLOOD </a:t>
            </a:r>
            <a:r>
              <a:rPr lang="en-IN" sz="1800" b="1" kern="100" dirty="0" smtClean="0">
                <a:effectLst/>
                <a:latin typeface="Calibri" panose="020F0502020204030204" pitchFamily="34" charset="0"/>
                <a:ea typeface="Calibri" panose="020F0502020204030204" pitchFamily="34" charset="0"/>
                <a:cs typeface="Times New Roman" panose="02020603050405020304" pitchFamily="18" charset="0"/>
              </a:rPr>
              <a:t>DONATION</a:t>
            </a:r>
          </a:p>
          <a:p>
            <a:pPr marL="1170305" indent="-899795" algn="ctr">
              <a:lnSpc>
                <a:spcPct val="107000"/>
              </a:lnSpc>
              <a:spcAft>
                <a:spcPts val="800"/>
              </a:spcAft>
            </a:pPr>
            <a:r>
              <a:rPr lang="en-IN" sz="1800" b="1" kern="100" dirty="0" smtClean="0">
                <a:effectLst/>
                <a:latin typeface="Calibri" panose="020F0502020204030204" pitchFamily="34" charset="0"/>
                <a:ea typeface="Calibri" panose="020F0502020204030204" pitchFamily="34" charset="0"/>
                <a:cs typeface="Times New Roman" panose="02020603050405020304" pitchFamily="18" charset="0"/>
              </a:rPr>
              <a:t> </a:t>
            </a: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1</a:t>
            </a:r>
            <a:r>
              <a:rPr lang="en-IN" sz="1800" b="1" kern="1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 May 2024 at Jalandhar</a:t>
            </a:r>
          </a:p>
          <a:p>
            <a:pPr marL="1170305" indent="-899795">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IIF Chandigarh Chapter in partnership with Confederation of Indian Industries</a:t>
            </a:r>
          </a:p>
          <a:p>
            <a:pPr marL="1170305" indent="-899795">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(CII), Zonal Office, Jalandhar and Punjab Institute of Medical Sciences (PIMS)</a:t>
            </a:r>
          </a:p>
          <a:p>
            <a:pPr marL="1170305" indent="-899795">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organized a Medical Health Check up and Blood Donation Camp on 1st May 2024</a:t>
            </a:r>
          </a:p>
          <a:p>
            <a:pPr marL="1170305" indent="-899795">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at JMP Industries, Jalandhar.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xmlns="" id="{ADF6669A-9A65-4575-1846-E77931244887}"/>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t="33436" r="4384" b="17242"/>
          <a:stretch/>
        </p:blipFill>
        <p:spPr bwMode="auto">
          <a:xfrm>
            <a:off x="785786" y="3429000"/>
            <a:ext cx="7416824" cy="3240360"/>
          </a:xfrm>
          <a:prstGeom prst="rect">
            <a:avLst/>
          </a:prstGeom>
          <a:ln>
            <a:noFill/>
          </a:ln>
          <a:extLst>
            <a:ext uri="{53640926-AAD7-44D8-BBD7-CCE9431645EC}">
              <a14:shadowObscured xmlns:a14="http://schemas.microsoft.com/office/drawing/2010/main" xmlns=""/>
            </a:ext>
          </a:extLst>
        </p:spPr>
      </p:pic>
      <p:grpSp>
        <p:nvGrpSpPr>
          <p:cNvPr id="5" name="Group 5"/>
          <p:cNvGrpSpPr/>
          <p:nvPr/>
        </p:nvGrpSpPr>
        <p:grpSpPr>
          <a:xfrm>
            <a:off x="2285984" y="0"/>
            <a:ext cx="4626682" cy="897685"/>
            <a:chOff x="2835966" y="0"/>
            <a:chExt cx="5618916" cy="897685"/>
          </a:xfrm>
        </p:grpSpPr>
        <p:pic>
          <p:nvPicPr>
            <p:cNvPr id="6" name="Picture 5" descr="IMG-20231108-WA0017.jpg"/>
            <p:cNvPicPr>
              <a:picLocks noChangeAspect="1"/>
            </p:cNvPicPr>
            <p:nvPr/>
          </p:nvPicPr>
          <p:blipFill>
            <a:blip r:embed="rId3"/>
            <a:srcRect r="53923" b="88955"/>
            <a:stretch>
              <a:fillRect/>
            </a:stretch>
          </p:blipFill>
          <p:spPr>
            <a:xfrm>
              <a:off x="2835966" y="0"/>
              <a:ext cx="4465982" cy="897685"/>
            </a:xfrm>
            <a:prstGeom prst="rect">
              <a:avLst/>
            </a:prstGeom>
          </p:spPr>
        </p:pic>
        <p:pic>
          <p:nvPicPr>
            <p:cNvPr id="7" name="Picture 6" descr="WhatsApp Image 2024-04-02 at 5.34.33 PM (1).jpeg"/>
            <p:cNvPicPr>
              <a:picLocks noChangeAspect="1"/>
            </p:cNvPicPr>
            <p:nvPr/>
          </p:nvPicPr>
          <p:blipFill>
            <a:blip r:embed="rId4" cstate="print"/>
            <a:stretch>
              <a:fillRect/>
            </a:stretch>
          </p:blipFill>
          <p:spPr>
            <a:xfrm>
              <a:off x="7653711" y="185531"/>
              <a:ext cx="801171" cy="703526"/>
            </a:xfrm>
            <a:prstGeom prst="rect">
              <a:avLst/>
            </a:prstGeom>
          </p:spPr>
        </p:pic>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p:nvPr/>
        </p:nvSpPr>
        <p:spPr>
          <a:xfrm>
            <a:off x="0" y="2000240"/>
            <a:ext cx="9144000" cy="830997"/>
          </a:xfrm>
          <a:prstGeom prst="rect">
            <a:avLst/>
          </a:prstGeom>
          <a:noFill/>
        </p:spPr>
        <p:txBody>
          <a:bodyPr wrap="square" rtlCol="0" anchor="t">
            <a:spAutoFit/>
          </a:bodyPr>
          <a:lstStyle/>
          <a:p>
            <a:pPr lvl="0" fontAlgn="base">
              <a:spcBef>
                <a:spcPct val="0"/>
              </a:spcBef>
              <a:spcAft>
                <a:spcPct val="0"/>
              </a:spcAft>
            </a:pPr>
            <a:r>
              <a:rPr lang="en-US" sz="1600" dirty="0" smtClean="0">
                <a:solidFill>
                  <a:srgbClr val="000000"/>
                </a:solidFill>
                <a:latin typeface="Tahoma" pitchFamily="34" charset="0"/>
                <a:ea typeface="Calibri" pitchFamily="34" charset="0"/>
                <a:cs typeface="Tahoma" pitchFamily="34" charset="0"/>
              </a:rPr>
              <a:t>The Northern Region of the Institute of Indian Foundrymen organized a webinar on </a:t>
            </a:r>
            <a:r>
              <a:rPr lang="en-US" sz="1600" dirty="0" smtClean="0">
                <a:solidFill>
                  <a:srgbClr val="000000"/>
                </a:solidFill>
                <a:ea typeface="Calibri" pitchFamily="34" charset="0"/>
                <a:cs typeface="Tahoma" pitchFamily="34" charset="0"/>
              </a:rPr>
              <a:t>“</a:t>
            </a:r>
            <a:r>
              <a:rPr lang="en-US" sz="1600" dirty="0" smtClean="0">
                <a:solidFill>
                  <a:srgbClr val="000000"/>
                </a:solidFill>
                <a:latin typeface="Tahoma" pitchFamily="34" charset="0"/>
                <a:ea typeface="Calibri" pitchFamily="34" charset="0"/>
                <a:cs typeface="Tahoma" pitchFamily="34" charset="0"/>
              </a:rPr>
              <a:t>Transforming of Foundries and Government of India Programs</a:t>
            </a:r>
            <a:r>
              <a:rPr lang="en-US" sz="1600" dirty="0" smtClean="0">
                <a:solidFill>
                  <a:srgbClr val="000000"/>
                </a:solidFill>
                <a:ea typeface="Calibri" pitchFamily="34" charset="0"/>
                <a:cs typeface="Tahoma" pitchFamily="34" charset="0"/>
              </a:rPr>
              <a:t>”</a:t>
            </a:r>
            <a:r>
              <a:rPr lang="en-US" sz="1600" dirty="0" smtClean="0">
                <a:solidFill>
                  <a:srgbClr val="000000"/>
                </a:solidFill>
                <a:latin typeface="Tahoma" pitchFamily="34" charset="0"/>
                <a:ea typeface="Calibri" pitchFamily="34" charset="0"/>
                <a:cs typeface="Tahoma" pitchFamily="34" charset="0"/>
              </a:rPr>
              <a:t>, 10</a:t>
            </a:r>
            <a:r>
              <a:rPr lang="en-US" sz="1600" baseline="30000" dirty="0" smtClean="0">
                <a:solidFill>
                  <a:srgbClr val="000000"/>
                </a:solidFill>
                <a:latin typeface="Tahoma" pitchFamily="34" charset="0"/>
                <a:ea typeface="Calibri" pitchFamily="34" charset="0"/>
                <a:cs typeface="Tahoma" pitchFamily="34" charset="0"/>
              </a:rPr>
              <a:t>th</a:t>
            </a:r>
            <a:r>
              <a:rPr lang="en-US" sz="1600" dirty="0" smtClean="0">
                <a:solidFill>
                  <a:srgbClr val="000000"/>
                </a:solidFill>
                <a:latin typeface="Tahoma" pitchFamily="34" charset="0"/>
                <a:ea typeface="Calibri" pitchFamily="34" charset="0"/>
                <a:cs typeface="Tahoma" pitchFamily="34" charset="0"/>
              </a:rPr>
              <a:t> May 2024  at 4:00 PM. </a:t>
            </a:r>
            <a:endParaRPr lang="en-US" sz="1600" dirty="0" smtClean="0">
              <a:latin typeface="Arial" pitchFamily="34" charset="0"/>
              <a:cs typeface="Arial" pitchFamily="34" charset="0"/>
            </a:endParaRPr>
          </a:p>
          <a:p>
            <a:pPr lvl="0" eaLnBrk="0" fontAlgn="base" hangingPunct="0">
              <a:spcBef>
                <a:spcPct val="0"/>
              </a:spcBef>
              <a:spcAft>
                <a:spcPct val="0"/>
              </a:spcAft>
            </a:pPr>
            <a:r>
              <a:rPr lang="en-US" sz="1600" dirty="0" smtClean="0">
                <a:solidFill>
                  <a:srgbClr val="000000"/>
                </a:solidFill>
                <a:latin typeface="Tahoma" pitchFamily="34" charset="0"/>
                <a:ea typeface="Calibri" pitchFamily="34" charset="0"/>
                <a:cs typeface="Tahoma" pitchFamily="34" charset="0"/>
              </a:rPr>
              <a:t>The Webinar was well attended by 75 participants from the Industry. </a:t>
            </a:r>
            <a:endParaRPr lang="en-US" sz="1600" dirty="0" smtClean="0">
              <a:latin typeface="Arial" pitchFamily="34" charset="0"/>
              <a:cs typeface="Arial" pitchFamily="34" charset="0"/>
            </a:endParaRPr>
          </a:p>
        </p:txBody>
      </p:sp>
      <p:grpSp>
        <p:nvGrpSpPr>
          <p:cNvPr id="3" name="Group 2"/>
          <p:cNvGrpSpPr/>
          <p:nvPr/>
        </p:nvGrpSpPr>
        <p:grpSpPr>
          <a:xfrm>
            <a:off x="2143109" y="1"/>
            <a:ext cx="5618916" cy="897685"/>
            <a:chOff x="2835966" y="0"/>
            <a:chExt cx="5618916" cy="897685"/>
          </a:xfrm>
        </p:grpSpPr>
        <p:pic>
          <p:nvPicPr>
            <p:cNvPr id="4" name="Picture 3" descr="IMG-20231108-WA0017.jpg"/>
            <p:cNvPicPr>
              <a:picLocks noChangeAspect="1"/>
            </p:cNvPicPr>
            <p:nvPr/>
          </p:nvPicPr>
          <p:blipFill>
            <a:blip r:embed="rId2"/>
            <a:srcRect r="53923" b="88955"/>
            <a:stretch>
              <a:fillRect/>
            </a:stretch>
          </p:blipFill>
          <p:spPr>
            <a:xfrm>
              <a:off x="2835966" y="0"/>
              <a:ext cx="4465982" cy="897685"/>
            </a:xfrm>
            <a:prstGeom prst="rect">
              <a:avLst/>
            </a:prstGeom>
          </p:spPr>
        </p:pic>
        <p:pic>
          <p:nvPicPr>
            <p:cNvPr id="5" name="Picture 4" descr="WhatsApp Image 2024-04-02 at 5.34.33 PM (1).jpeg"/>
            <p:cNvPicPr>
              <a:picLocks noChangeAspect="1"/>
            </p:cNvPicPr>
            <p:nvPr/>
          </p:nvPicPr>
          <p:blipFill>
            <a:blip r:embed="rId3" cstate="print"/>
            <a:stretch>
              <a:fillRect/>
            </a:stretch>
          </p:blipFill>
          <p:spPr>
            <a:xfrm>
              <a:off x="7653711" y="185531"/>
              <a:ext cx="801171" cy="703526"/>
            </a:xfrm>
            <a:prstGeom prst="rect">
              <a:avLst/>
            </a:prstGeom>
          </p:spPr>
        </p:pic>
      </p:grpSp>
      <p:sp>
        <p:nvSpPr>
          <p:cNvPr id="6" name="TextBox 5">
            <a:extLst>
              <a:ext uri="{FF2B5EF4-FFF2-40B4-BE49-F238E27FC236}">
                <a16:creationId xmlns="" xmlns:a16="http://schemas.microsoft.com/office/drawing/2014/main" id="{0C34DD7C-06EE-E34A-9B3A-96657B2D48F3}"/>
              </a:ext>
            </a:extLst>
          </p:cNvPr>
          <p:cNvSpPr txBox="1"/>
          <p:nvPr/>
        </p:nvSpPr>
        <p:spPr>
          <a:xfrm>
            <a:off x="857225" y="1571612"/>
            <a:ext cx="7786711" cy="646331"/>
          </a:xfrm>
          <a:prstGeom prst="rect">
            <a:avLst/>
          </a:prstGeom>
          <a:noFill/>
        </p:spPr>
        <p:txBody>
          <a:bodyPr wrap="square" rtlCol="0">
            <a:spAutoFit/>
          </a:bodyPr>
          <a:lstStyle/>
          <a:p>
            <a:r>
              <a:rPr lang="en-US" b="1" u="sng" dirty="0" smtClean="0">
                <a:solidFill>
                  <a:srgbClr val="002060"/>
                </a:solidFill>
              </a:rPr>
              <a:t>WEBINAR </a:t>
            </a:r>
            <a:r>
              <a:rPr lang="en-US" b="1" u="sng" dirty="0" smtClean="0">
                <a:solidFill>
                  <a:srgbClr val="002060"/>
                </a:solidFill>
              </a:rPr>
              <a:t>ON “Transforming of Foundries and Government of India Programs”</a:t>
            </a:r>
            <a:endParaRPr lang="en-US" dirty="0" smtClean="0">
              <a:solidFill>
                <a:srgbClr val="002060"/>
              </a:solidFill>
            </a:endParaRPr>
          </a:p>
          <a:p>
            <a:endParaRPr lang="en-IN" b="1" u="sng" dirty="0">
              <a:solidFill>
                <a:srgbClr val="002060"/>
              </a:solidFill>
              <a:latin typeface="Times New Roman" panose="02020603050405020304" pitchFamily="18" charset="0"/>
              <a:cs typeface="Times New Roman" panose="02020603050405020304" pitchFamily="18" charset="0"/>
            </a:endParaRPr>
          </a:p>
        </p:txBody>
      </p:sp>
      <p:sp>
        <p:nvSpPr>
          <p:cNvPr id="7" name="Rectangle 2"/>
          <p:cNvSpPr>
            <a:spLocks noChangeArrowheads="1"/>
          </p:cNvSpPr>
          <p:nvPr/>
        </p:nvSpPr>
        <p:spPr bwMode="auto">
          <a:xfrm>
            <a:off x="1" y="0"/>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8" name="Picture 7" descr="WhatsApp Image 2024-06-20 at 11.56.06 AM (3).jpeg"/>
          <p:cNvPicPr/>
          <p:nvPr/>
        </p:nvPicPr>
        <p:blipFill>
          <a:blip r:embed="rId4"/>
          <a:stretch>
            <a:fillRect/>
          </a:stretch>
        </p:blipFill>
        <p:spPr>
          <a:xfrm>
            <a:off x="2786051" y="2928935"/>
            <a:ext cx="3048000" cy="3710607"/>
          </a:xfrm>
          <a:prstGeom prst="rect">
            <a:avLst/>
          </a:prstGeom>
        </p:spPr>
      </p:pic>
      <p:sp>
        <p:nvSpPr>
          <p:cNvPr id="9" name="Rectangle 8"/>
          <p:cNvSpPr/>
          <p:nvPr/>
        </p:nvSpPr>
        <p:spPr>
          <a:xfrm>
            <a:off x="3643307" y="1142984"/>
            <a:ext cx="1114408" cy="584775"/>
          </a:xfrm>
          <a:prstGeom prst="rect">
            <a:avLst/>
          </a:prstGeom>
        </p:spPr>
        <p:txBody>
          <a:bodyPr wrap="none">
            <a:spAutoFit/>
          </a:bodyPr>
          <a:lstStyle/>
          <a:p>
            <a:pPr algn="ctr" fontAlgn="base">
              <a:spcBef>
                <a:spcPct val="0"/>
              </a:spcBef>
              <a:spcAft>
                <a:spcPct val="0"/>
              </a:spcAft>
            </a:pPr>
            <a:r>
              <a:rPr lang="en-US" sz="1600" b="1" dirty="0" smtClean="0">
                <a:latin typeface="Times New Roman" pitchFamily="18" charset="0"/>
                <a:ea typeface="Cambria" pitchFamily="18" charset="0"/>
                <a:cs typeface="Times New Roman" pitchFamily="18" charset="0"/>
              </a:rPr>
              <a:t>May -2024</a:t>
            </a:r>
            <a:endParaRPr lang="en-US" sz="1400" dirty="0" smtClean="0">
              <a:latin typeface="Times New Roman" pitchFamily="18" charset="0"/>
              <a:ea typeface="Cambria" pitchFamily="18" charset="0"/>
              <a:cs typeface="Times New Roman" pitchFamily="18" charset="0"/>
            </a:endParaRPr>
          </a:p>
          <a:p>
            <a:pPr lvl="0" algn="ctr" fontAlgn="base">
              <a:spcBef>
                <a:spcPct val="0"/>
              </a:spcBef>
              <a:spcAft>
                <a:spcPct val="0"/>
              </a:spcAft>
            </a:pPr>
            <a:endParaRPr lang="en-US" sz="1600" dirty="0">
              <a:latin typeface="Times New Roman" pitchFamily="18" charset="0"/>
              <a:ea typeface="Cambria"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p:nvPr/>
        </p:nvSpPr>
        <p:spPr>
          <a:xfrm>
            <a:off x="363855" y="1714488"/>
            <a:ext cx="8780145" cy="1600438"/>
          </a:xfrm>
          <a:prstGeom prst="rect">
            <a:avLst/>
          </a:prstGeom>
          <a:noFill/>
        </p:spPr>
        <p:txBody>
          <a:bodyPr wrap="square" rtlCol="0" anchor="t">
            <a:spAutoFit/>
          </a:bodyPr>
          <a:lstStyle/>
          <a:p>
            <a:r>
              <a:rPr lang="en-US" sz="1600" dirty="0" smtClean="0"/>
              <a:t>IIF Northern Region and IIF Delhi  jointly organized a seminar on “How to register and get your castings BIS certified ” on 24</a:t>
            </a:r>
            <a:r>
              <a:rPr lang="en-US" sz="1600" baseline="30000" dirty="0" smtClean="0"/>
              <a:t>th</a:t>
            </a:r>
            <a:r>
              <a:rPr lang="en-US" sz="1600" dirty="0" smtClean="0"/>
              <a:t> May 2024 at Hotel Royal cliff, Kanpur . Total 89 participants including IIF Northern region chairman Mr. Salil Gupta, FIC Chairman, Mr. </a:t>
            </a:r>
            <a:r>
              <a:rPr lang="en-US" sz="1600" dirty="0" err="1" smtClean="0"/>
              <a:t>Pradeep</a:t>
            </a:r>
            <a:r>
              <a:rPr lang="en-US" sz="1600" dirty="0" smtClean="0"/>
              <a:t> </a:t>
            </a:r>
            <a:r>
              <a:rPr lang="en-US" sz="1600" dirty="0" err="1" smtClean="0"/>
              <a:t>Mittal</a:t>
            </a:r>
            <a:r>
              <a:rPr lang="en-US" sz="1600" dirty="0" smtClean="0"/>
              <a:t>, BIS Committee Chair, Mr. </a:t>
            </a:r>
            <a:r>
              <a:rPr lang="en-US" sz="1600" dirty="0" err="1" smtClean="0"/>
              <a:t>Dinesh</a:t>
            </a:r>
            <a:r>
              <a:rPr lang="en-US" sz="1600" dirty="0" smtClean="0"/>
              <a:t> Gupta, Northern region Council Member, Mr. Dev </a:t>
            </a:r>
            <a:r>
              <a:rPr lang="en-US" sz="1600" dirty="0" err="1" smtClean="0"/>
              <a:t>Duggal</a:t>
            </a:r>
            <a:r>
              <a:rPr lang="en-US" sz="1600" dirty="0" smtClean="0"/>
              <a:t> and senior members from Kanpur participated in the seminar</a:t>
            </a:r>
            <a:r>
              <a:rPr lang="en-US" dirty="0" smtClean="0"/>
              <a:t>. </a:t>
            </a:r>
          </a:p>
          <a:p>
            <a:pPr algn="just"/>
            <a:endParaRPr lang="en-US" sz="1600" dirty="0"/>
          </a:p>
        </p:txBody>
      </p:sp>
      <p:grpSp>
        <p:nvGrpSpPr>
          <p:cNvPr id="3" name="Group 2"/>
          <p:cNvGrpSpPr/>
          <p:nvPr/>
        </p:nvGrpSpPr>
        <p:grpSpPr>
          <a:xfrm>
            <a:off x="1882042" y="0"/>
            <a:ext cx="5618916" cy="897685"/>
            <a:chOff x="2835966" y="0"/>
            <a:chExt cx="5618916" cy="897685"/>
          </a:xfrm>
        </p:grpSpPr>
        <p:pic>
          <p:nvPicPr>
            <p:cNvPr id="4" name="Picture 3" descr="IMG-20231108-WA0017.jpg"/>
            <p:cNvPicPr>
              <a:picLocks noChangeAspect="1"/>
            </p:cNvPicPr>
            <p:nvPr/>
          </p:nvPicPr>
          <p:blipFill>
            <a:blip r:embed="rId2"/>
            <a:srcRect r="53923" b="88955"/>
            <a:stretch>
              <a:fillRect/>
            </a:stretch>
          </p:blipFill>
          <p:spPr>
            <a:xfrm>
              <a:off x="2835966" y="0"/>
              <a:ext cx="4465982" cy="897685"/>
            </a:xfrm>
            <a:prstGeom prst="rect">
              <a:avLst/>
            </a:prstGeom>
          </p:spPr>
        </p:pic>
        <p:pic>
          <p:nvPicPr>
            <p:cNvPr id="5" name="Picture 4" descr="WhatsApp Image 2024-04-02 at 5.34.33 PM (1).jpeg"/>
            <p:cNvPicPr>
              <a:picLocks noChangeAspect="1"/>
            </p:cNvPicPr>
            <p:nvPr/>
          </p:nvPicPr>
          <p:blipFill>
            <a:blip r:embed="rId3" cstate="print"/>
            <a:stretch>
              <a:fillRect/>
            </a:stretch>
          </p:blipFill>
          <p:spPr>
            <a:xfrm>
              <a:off x="7653711" y="185531"/>
              <a:ext cx="801171" cy="703526"/>
            </a:xfrm>
            <a:prstGeom prst="rect">
              <a:avLst/>
            </a:prstGeom>
          </p:spPr>
        </p:pic>
      </p:grpSp>
      <p:sp>
        <p:nvSpPr>
          <p:cNvPr id="6" name="TextBox 5">
            <a:extLst>
              <a:ext uri="{FF2B5EF4-FFF2-40B4-BE49-F238E27FC236}">
                <a16:creationId xmlns="" xmlns:a16="http://schemas.microsoft.com/office/drawing/2014/main" id="{E6FD08DA-F501-C74D-402F-FACBF65F24C7}"/>
              </a:ext>
            </a:extLst>
          </p:cNvPr>
          <p:cNvSpPr txBox="1"/>
          <p:nvPr/>
        </p:nvSpPr>
        <p:spPr>
          <a:xfrm>
            <a:off x="1214414" y="1353909"/>
            <a:ext cx="7167731" cy="646331"/>
          </a:xfrm>
          <a:prstGeom prst="rect">
            <a:avLst/>
          </a:prstGeom>
          <a:noFill/>
        </p:spPr>
        <p:txBody>
          <a:bodyPr wrap="none" rtlCol="0">
            <a:spAutoFit/>
          </a:bodyPr>
          <a:lstStyle/>
          <a:p>
            <a:r>
              <a:rPr lang="en-US" b="1" u="sng" dirty="0" smtClean="0">
                <a:solidFill>
                  <a:srgbClr val="002060"/>
                </a:solidFill>
              </a:rPr>
              <a:t>SEMINAR ON </a:t>
            </a:r>
            <a:r>
              <a:rPr lang="en-US" dirty="0" smtClean="0">
                <a:solidFill>
                  <a:srgbClr val="002060"/>
                </a:solidFill>
              </a:rPr>
              <a:t>“</a:t>
            </a:r>
            <a:r>
              <a:rPr lang="en-US" b="1" u="sng" dirty="0" smtClean="0">
                <a:solidFill>
                  <a:srgbClr val="002060"/>
                </a:solidFill>
              </a:rPr>
              <a:t>How to register and get your castings BIS </a:t>
            </a:r>
            <a:r>
              <a:rPr lang="en-US" b="1" u="sng" dirty="0" err="1" smtClean="0">
                <a:solidFill>
                  <a:srgbClr val="002060"/>
                </a:solidFill>
              </a:rPr>
              <a:t>certified”,Kanpur</a:t>
            </a:r>
            <a:endParaRPr lang="en-US" dirty="0" smtClean="0">
              <a:solidFill>
                <a:srgbClr val="002060"/>
              </a:solidFill>
            </a:endParaRPr>
          </a:p>
          <a:p>
            <a:endParaRPr lang="en-IN" b="1" u="sng" dirty="0">
              <a:solidFill>
                <a:srgbClr val="002060"/>
              </a:solidFill>
              <a:latin typeface="Times New Roman" panose="02020603050405020304" pitchFamily="18" charset="0"/>
              <a:cs typeface="Times New Roman" panose="02020603050405020304" pitchFamily="18" charset="0"/>
            </a:endParaRPr>
          </a:p>
        </p:txBody>
      </p:sp>
      <p:pic>
        <p:nvPicPr>
          <p:cNvPr id="9" name="Picture 8" descr="DSC_1619.JPG"/>
          <p:cNvPicPr/>
          <p:nvPr/>
        </p:nvPicPr>
        <p:blipFill>
          <a:blip r:embed="rId4" cstate="print"/>
          <a:stretch>
            <a:fillRect/>
          </a:stretch>
        </p:blipFill>
        <p:spPr>
          <a:xfrm>
            <a:off x="425021" y="4986671"/>
            <a:ext cx="2732567" cy="1799915"/>
          </a:xfrm>
          <a:prstGeom prst="rect">
            <a:avLst/>
          </a:prstGeom>
        </p:spPr>
      </p:pic>
      <p:pic>
        <p:nvPicPr>
          <p:cNvPr id="10" name="Picture 9" descr="DSC_1620.JPG"/>
          <p:cNvPicPr/>
          <p:nvPr/>
        </p:nvPicPr>
        <p:blipFill>
          <a:blip r:embed="rId5" cstate="print"/>
          <a:stretch>
            <a:fillRect/>
          </a:stretch>
        </p:blipFill>
        <p:spPr>
          <a:xfrm>
            <a:off x="418396" y="3060857"/>
            <a:ext cx="2682613" cy="1796903"/>
          </a:xfrm>
          <a:prstGeom prst="rect">
            <a:avLst/>
          </a:prstGeom>
        </p:spPr>
      </p:pic>
      <p:pic>
        <p:nvPicPr>
          <p:cNvPr id="11" name="Picture 10" descr="DSC_1780.JPG"/>
          <p:cNvPicPr/>
          <p:nvPr/>
        </p:nvPicPr>
        <p:blipFill>
          <a:blip r:embed="rId6" cstate="print"/>
          <a:stretch>
            <a:fillRect/>
          </a:stretch>
        </p:blipFill>
        <p:spPr>
          <a:xfrm>
            <a:off x="3286116" y="3044232"/>
            <a:ext cx="5484495" cy="3742354"/>
          </a:xfrm>
          <a:prstGeom prst="rect">
            <a:avLst/>
          </a:prstGeom>
        </p:spPr>
      </p:pic>
      <p:sp>
        <p:nvSpPr>
          <p:cNvPr id="12" name="Rectangle 11"/>
          <p:cNvSpPr/>
          <p:nvPr/>
        </p:nvSpPr>
        <p:spPr>
          <a:xfrm>
            <a:off x="4071934" y="987966"/>
            <a:ext cx="1229824" cy="369332"/>
          </a:xfrm>
          <a:prstGeom prst="rect">
            <a:avLst/>
          </a:prstGeom>
        </p:spPr>
        <p:txBody>
          <a:bodyPr wrap="none">
            <a:spAutoFit/>
          </a:bodyPr>
          <a:lstStyle/>
          <a:p>
            <a:pPr algn="ctr" fontAlgn="base">
              <a:spcBef>
                <a:spcPct val="0"/>
              </a:spcBef>
              <a:spcAft>
                <a:spcPct val="0"/>
              </a:spcAft>
            </a:pPr>
            <a:r>
              <a:rPr lang="en-US" b="1" dirty="0" smtClean="0">
                <a:latin typeface="Times New Roman" pitchFamily="18" charset="0"/>
                <a:ea typeface="Cambria" pitchFamily="18" charset="0"/>
                <a:cs typeface="Times New Roman" pitchFamily="18" charset="0"/>
              </a:rPr>
              <a:t>May -2024</a:t>
            </a:r>
            <a:endParaRPr lang="en-US" sz="1600" dirty="0" smtClean="0">
              <a:latin typeface="Times New Roman" pitchFamily="18" charset="0"/>
              <a:ea typeface="Cambria"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p:nvPr/>
        </p:nvSpPr>
        <p:spPr>
          <a:xfrm>
            <a:off x="228600" y="1785926"/>
            <a:ext cx="8915400" cy="1877437"/>
          </a:xfrm>
          <a:prstGeom prst="rect">
            <a:avLst/>
          </a:prstGeom>
          <a:noFill/>
        </p:spPr>
        <p:txBody>
          <a:bodyPr wrap="square" rtlCol="0" anchor="t">
            <a:spAutoFit/>
          </a:bodyPr>
          <a:lstStyle/>
          <a:p>
            <a:r>
              <a:rPr lang="en-IN" sz="1600" dirty="0" smtClean="0"/>
              <a:t>Foundry Informatics Centre and IIF Northern region Organized a webinar on “Green Foundry :CBAM and other Compliances” on 31st May 2024 on Virtual Zoom Platform.</a:t>
            </a:r>
            <a:endParaRPr lang="en-US" sz="1600" dirty="0" smtClean="0"/>
          </a:p>
          <a:p>
            <a:r>
              <a:rPr lang="en-IN" sz="1600" dirty="0" smtClean="0"/>
              <a:t>Mr. </a:t>
            </a:r>
            <a:r>
              <a:rPr lang="en-IN" sz="1600" dirty="0" err="1" smtClean="0"/>
              <a:t>Dinesh</a:t>
            </a:r>
            <a:r>
              <a:rPr lang="en-IN" sz="1600" dirty="0" smtClean="0"/>
              <a:t> Gupta, welcomed all the participants and congratulated IIF-Northern Region &amp; Foundry Informatics Centre for organizing webinar on the topic of interest and importance to the industries. He then welcomed the key note speaker Mr. Harsh </a:t>
            </a:r>
            <a:r>
              <a:rPr lang="en-IN" sz="1600" dirty="0" err="1" smtClean="0"/>
              <a:t>Chowdhary</a:t>
            </a:r>
            <a:r>
              <a:rPr lang="en-IN" sz="1600" dirty="0" smtClean="0"/>
              <a:t> ,Co-founder &amp;CEO of </a:t>
            </a:r>
            <a:r>
              <a:rPr lang="en-IN" sz="1600" dirty="0" err="1" smtClean="0"/>
              <a:t>Sentra</a:t>
            </a:r>
            <a:r>
              <a:rPr lang="en-IN" sz="1600" dirty="0" smtClean="0"/>
              <a:t> World. And  Mr. </a:t>
            </a:r>
            <a:r>
              <a:rPr lang="en-IN" sz="1600" dirty="0" err="1" smtClean="0"/>
              <a:t>Vikas</a:t>
            </a:r>
            <a:r>
              <a:rPr lang="en-IN" sz="1600" dirty="0" smtClean="0"/>
              <a:t> </a:t>
            </a:r>
            <a:r>
              <a:rPr lang="en-IN" sz="1600" dirty="0" err="1" smtClean="0"/>
              <a:t>Upadhayay</a:t>
            </a:r>
            <a:r>
              <a:rPr lang="en-IN" sz="1600" dirty="0" smtClean="0"/>
              <a:t>, COD and Co-founder of </a:t>
            </a:r>
            <a:r>
              <a:rPr lang="en-IN" sz="1600" dirty="0" err="1" smtClean="0"/>
              <a:t>Centra</a:t>
            </a:r>
            <a:r>
              <a:rPr lang="en-IN" sz="1600" dirty="0" smtClean="0"/>
              <a:t> world. </a:t>
            </a:r>
            <a:endParaRPr lang="en-US" sz="1600" dirty="0" smtClean="0"/>
          </a:p>
          <a:p>
            <a:pPr algn="just"/>
            <a:endParaRPr lang="en-US" dirty="0"/>
          </a:p>
        </p:txBody>
      </p:sp>
      <p:grpSp>
        <p:nvGrpSpPr>
          <p:cNvPr id="3" name="Group 6"/>
          <p:cNvGrpSpPr/>
          <p:nvPr/>
        </p:nvGrpSpPr>
        <p:grpSpPr>
          <a:xfrm>
            <a:off x="2126975" y="0"/>
            <a:ext cx="4214187" cy="897685"/>
            <a:chOff x="2835966" y="0"/>
            <a:chExt cx="5618916" cy="897685"/>
          </a:xfrm>
        </p:grpSpPr>
        <p:pic>
          <p:nvPicPr>
            <p:cNvPr id="8" name="Picture 7" descr="IMG-20231108-WA0017.jpg"/>
            <p:cNvPicPr>
              <a:picLocks noChangeAspect="1"/>
            </p:cNvPicPr>
            <p:nvPr/>
          </p:nvPicPr>
          <p:blipFill>
            <a:blip r:embed="rId2"/>
            <a:srcRect r="53923" b="88955"/>
            <a:stretch>
              <a:fillRect/>
            </a:stretch>
          </p:blipFill>
          <p:spPr>
            <a:xfrm>
              <a:off x="2835966" y="0"/>
              <a:ext cx="4465982" cy="897685"/>
            </a:xfrm>
            <a:prstGeom prst="rect">
              <a:avLst/>
            </a:prstGeom>
          </p:spPr>
        </p:pic>
        <p:pic>
          <p:nvPicPr>
            <p:cNvPr id="9" name="Picture 8" descr="WhatsApp Image 2024-04-02 at 5.34.33 PM (1).jpeg"/>
            <p:cNvPicPr>
              <a:picLocks noChangeAspect="1"/>
            </p:cNvPicPr>
            <p:nvPr/>
          </p:nvPicPr>
          <p:blipFill>
            <a:blip r:embed="rId3" cstate="print"/>
            <a:stretch>
              <a:fillRect/>
            </a:stretch>
          </p:blipFill>
          <p:spPr>
            <a:xfrm>
              <a:off x="7653711" y="185531"/>
              <a:ext cx="801171" cy="703526"/>
            </a:xfrm>
            <a:prstGeom prst="rect">
              <a:avLst/>
            </a:prstGeom>
          </p:spPr>
        </p:pic>
      </p:grpSp>
      <p:sp>
        <p:nvSpPr>
          <p:cNvPr id="9218" name="Rectangle 2"/>
          <p:cNvSpPr>
            <a:spLocks noChangeArrowheads="1"/>
          </p:cNvSpPr>
          <p:nvPr/>
        </p:nvSpPr>
        <p:spPr bwMode="auto">
          <a:xfrm>
            <a:off x="0" y="0"/>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9219" name="Rectangle 3"/>
          <p:cNvSpPr>
            <a:spLocks noChangeArrowheads="1"/>
          </p:cNvSpPr>
          <p:nvPr/>
        </p:nvSpPr>
        <p:spPr bwMode="auto">
          <a:xfrm>
            <a:off x="1428728" y="1428736"/>
            <a:ext cx="7083991"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sng" strike="noStrike" cap="none" normalizeH="0" baseline="0" dirty="0" smtClean="0">
                <a:ln>
                  <a:noFill/>
                </a:ln>
                <a:solidFill>
                  <a:srgbClr val="002060"/>
                </a:solidFill>
                <a:effectLst/>
                <a:latin typeface="Tahoma" pitchFamily="34" charset="0"/>
                <a:ea typeface="Calibri" pitchFamily="34" charset="0"/>
                <a:cs typeface="Tahoma" pitchFamily="34" charset="0"/>
              </a:rPr>
              <a:t>WEBINAR ON </a:t>
            </a:r>
            <a:r>
              <a:rPr kumimoji="0" lang="en-US" sz="1600" b="1" i="0" u="sng" strike="noStrike" cap="none" normalizeH="0" baseline="0" dirty="0" smtClean="0">
                <a:ln>
                  <a:noFill/>
                </a:ln>
                <a:solidFill>
                  <a:srgbClr val="002060"/>
                </a:solidFill>
                <a:effectLst/>
                <a:latin typeface="Calibri"/>
                <a:ea typeface="Calibri" pitchFamily="34" charset="0"/>
                <a:cs typeface="Tahoma" pitchFamily="34" charset="0"/>
              </a:rPr>
              <a:t>“</a:t>
            </a:r>
            <a:r>
              <a:rPr kumimoji="0" lang="en-US" sz="1600" b="1" i="0" u="sng" strike="noStrike" cap="none" normalizeH="0" baseline="0" dirty="0" smtClean="0">
                <a:ln>
                  <a:noFill/>
                </a:ln>
                <a:solidFill>
                  <a:srgbClr val="002060"/>
                </a:solidFill>
                <a:effectLst/>
                <a:latin typeface="Tahoma" pitchFamily="34" charset="0"/>
                <a:ea typeface="Calibri" pitchFamily="34" charset="0"/>
                <a:cs typeface="Tahoma" pitchFamily="34" charset="0"/>
              </a:rPr>
              <a:t>GREEN FOUNDRY:CBAM AND OTHER COMPLIENCES</a:t>
            </a:r>
            <a:endParaRPr kumimoji="0" lang="en-US" sz="1800" b="0" i="0" u="none" strike="noStrike" cap="none" normalizeH="0" baseline="0" dirty="0" smtClean="0">
              <a:ln>
                <a:noFill/>
              </a:ln>
              <a:solidFill>
                <a:srgbClr val="002060"/>
              </a:solidFill>
              <a:effectLst/>
              <a:latin typeface="Arial" pitchFamily="34" charset="0"/>
              <a:cs typeface="Arial" pitchFamily="34" charset="0"/>
            </a:endParaRPr>
          </a:p>
        </p:txBody>
      </p:sp>
      <p:pic>
        <p:nvPicPr>
          <p:cNvPr id="13" name="Picture 12"/>
          <p:cNvPicPr/>
          <p:nvPr/>
        </p:nvPicPr>
        <p:blipFill>
          <a:blip r:embed="rId4" cstate="print">
            <a:extLst>
              <a:ext uri="{28A0092B-C50C-407E-A947-70E740481C1C}">
                <a14:useLocalDpi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oel="http://schemas.microsoft.com/office/2019/extlst"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du="http://schemas.microsoft.com/office/word/2023/wordml/word16du"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tretch>
            <a:fillRect/>
          </a:stretch>
        </p:blipFill>
        <p:spPr>
          <a:xfrm>
            <a:off x="357158" y="3643314"/>
            <a:ext cx="3918502" cy="3028661"/>
          </a:xfrm>
          <a:prstGeom prst="rect">
            <a:avLst/>
          </a:prstGeom>
        </p:spPr>
      </p:pic>
      <p:pic>
        <p:nvPicPr>
          <p:cNvPr id="14" name="Picture 13"/>
          <p:cNvPicPr/>
          <p:nvPr/>
        </p:nvPicPr>
        <p:blipFill>
          <a:blip r:embed="rId5">
            <a:extLst>
              <a:ext uri="{28A0092B-C50C-407E-A947-70E740481C1C}">
                <a14:useLocalDpi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oel="http://schemas.microsoft.com/office/2019/extlst"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du="http://schemas.microsoft.com/office/word/2023/wordml/word16du"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tretch>
            <a:fillRect/>
          </a:stretch>
        </p:blipFill>
        <p:spPr>
          <a:xfrm>
            <a:off x="4429124" y="3571876"/>
            <a:ext cx="3990561" cy="3022130"/>
          </a:xfrm>
          <a:prstGeom prst="rect">
            <a:avLst/>
          </a:prstGeom>
        </p:spPr>
      </p:pic>
      <p:sp>
        <p:nvSpPr>
          <p:cNvPr id="10" name="Rectangle 9"/>
          <p:cNvSpPr/>
          <p:nvPr/>
        </p:nvSpPr>
        <p:spPr>
          <a:xfrm>
            <a:off x="4214810" y="1071546"/>
            <a:ext cx="1229824" cy="369332"/>
          </a:xfrm>
          <a:prstGeom prst="rect">
            <a:avLst/>
          </a:prstGeom>
        </p:spPr>
        <p:txBody>
          <a:bodyPr wrap="none">
            <a:spAutoFit/>
          </a:bodyPr>
          <a:lstStyle/>
          <a:p>
            <a:pPr algn="ctr" fontAlgn="base">
              <a:spcBef>
                <a:spcPct val="0"/>
              </a:spcBef>
              <a:spcAft>
                <a:spcPct val="0"/>
              </a:spcAft>
            </a:pPr>
            <a:r>
              <a:rPr lang="en-US" b="1" dirty="0" smtClean="0">
                <a:latin typeface="Times New Roman" pitchFamily="18" charset="0"/>
                <a:ea typeface="Cambria" pitchFamily="18" charset="0"/>
                <a:cs typeface="Times New Roman" pitchFamily="18" charset="0"/>
              </a:rPr>
              <a:t>May -2024</a:t>
            </a:r>
            <a:endParaRPr lang="en-US" sz="1600" dirty="0" smtClean="0">
              <a:latin typeface="Times New Roman" pitchFamily="18" charset="0"/>
              <a:ea typeface="Cambria" pitchFamily="18" charset="0"/>
              <a:cs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p:nvPr/>
        </p:nvGrpSpPr>
        <p:grpSpPr>
          <a:xfrm>
            <a:off x="2126975" y="0"/>
            <a:ext cx="4214187" cy="897685"/>
            <a:chOff x="2835966" y="0"/>
            <a:chExt cx="5618916" cy="897685"/>
          </a:xfrm>
        </p:grpSpPr>
        <p:pic>
          <p:nvPicPr>
            <p:cNvPr id="3" name="Picture 2" descr="IMG-20231108-WA0017.jpg"/>
            <p:cNvPicPr>
              <a:picLocks noChangeAspect="1"/>
            </p:cNvPicPr>
            <p:nvPr/>
          </p:nvPicPr>
          <p:blipFill>
            <a:blip r:embed="rId2"/>
            <a:srcRect r="53923" b="88955"/>
            <a:stretch>
              <a:fillRect/>
            </a:stretch>
          </p:blipFill>
          <p:spPr>
            <a:xfrm>
              <a:off x="2835966" y="0"/>
              <a:ext cx="4465982" cy="897685"/>
            </a:xfrm>
            <a:prstGeom prst="rect">
              <a:avLst/>
            </a:prstGeom>
          </p:spPr>
        </p:pic>
        <p:pic>
          <p:nvPicPr>
            <p:cNvPr id="5" name="Picture 4" descr="WhatsApp Image 2024-04-02 at 5.34.33 PM (1).jpeg"/>
            <p:cNvPicPr>
              <a:picLocks noChangeAspect="1"/>
            </p:cNvPicPr>
            <p:nvPr/>
          </p:nvPicPr>
          <p:blipFill>
            <a:blip r:embed="rId3" cstate="print"/>
            <a:stretch>
              <a:fillRect/>
            </a:stretch>
          </p:blipFill>
          <p:spPr>
            <a:xfrm>
              <a:off x="7653711" y="185531"/>
              <a:ext cx="801171" cy="703526"/>
            </a:xfrm>
            <a:prstGeom prst="rect">
              <a:avLst/>
            </a:prstGeom>
          </p:spPr>
        </p:pic>
      </p:grpSp>
      <p:sp>
        <p:nvSpPr>
          <p:cNvPr id="4" name="TextBox 3">
            <a:extLst>
              <a:ext uri="{FF2B5EF4-FFF2-40B4-BE49-F238E27FC236}">
                <a16:creationId xmlns="" xmlns:a16="http://schemas.microsoft.com/office/drawing/2014/main" id="{E6FD08DA-F501-C74D-402F-FACBF65F24C7}"/>
              </a:ext>
            </a:extLst>
          </p:cNvPr>
          <p:cNvSpPr txBox="1"/>
          <p:nvPr/>
        </p:nvSpPr>
        <p:spPr>
          <a:xfrm>
            <a:off x="0" y="1571612"/>
            <a:ext cx="9144000" cy="1200329"/>
          </a:xfrm>
          <a:prstGeom prst="rect">
            <a:avLst/>
          </a:prstGeom>
          <a:noFill/>
        </p:spPr>
        <p:txBody>
          <a:bodyPr wrap="square" rtlCol="0">
            <a:spAutoFit/>
          </a:bodyPr>
          <a:lstStyle/>
          <a:p>
            <a:pPr algn="ctr"/>
            <a:r>
              <a:rPr lang="en-IN" b="1" u="sng" dirty="0" smtClean="0">
                <a:solidFill>
                  <a:srgbClr val="002060"/>
                </a:solidFill>
                <a:latin typeface="Times New Roman" panose="02020603050405020304" pitchFamily="18" charset="0"/>
                <a:cs typeface="Times New Roman" panose="02020603050405020304" pitchFamily="18" charset="0"/>
              </a:rPr>
              <a:t> </a:t>
            </a:r>
            <a:r>
              <a:rPr lang="en-US" b="1" u="sng" dirty="0" smtClean="0">
                <a:solidFill>
                  <a:srgbClr val="002060"/>
                </a:solidFill>
              </a:rPr>
              <a:t>Invitation from NIDM, Ministry of Home Affairs, </a:t>
            </a:r>
            <a:r>
              <a:rPr lang="en-US" b="1" u="sng" dirty="0" err="1" smtClean="0">
                <a:solidFill>
                  <a:srgbClr val="002060"/>
                </a:solidFill>
              </a:rPr>
              <a:t>GoI</a:t>
            </a:r>
            <a:r>
              <a:rPr lang="en-US" b="1" u="sng" dirty="0" smtClean="0">
                <a:solidFill>
                  <a:srgbClr val="002060"/>
                </a:solidFill>
              </a:rPr>
              <a:t> to Co-chair a High Level Session in “Young Leader’s Conclave on Environment and Disasters”, 04-05 June 2024 at NIDM </a:t>
            </a:r>
            <a:r>
              <a:rPr lang="en-US" b="1" u="sng" dirty="0" err="1" smtClean="0">
                <a:solidFill>
                  <a:srgbClr val="002060"/>
                </a:solidFill>
              </a:rPr>
              <a:t>Rohini</a:t>
            </a:r>
            <a:r>
              <a:rPr lang="en-US" b="1" u="sng" dirty="0" smtClean="0">
                <a:solidFill>
                  <a:srgbClr val="002060"/>
                </a:solidFill>
              </a:rPr>
              <a:t> Campus, Delhi.</a:t>
            </a:r>
          </a:p>
          <a:p>
            <a:endParaRPr lang="en-IN" b="1" u="sng" dirty="0">
              <a:solidFill>
                <a:srgbClr val="0070C0"/>
              </a:solidFill>
              <a:latin typeface="Times New Roman" panose="02020603050405020304" pitchFamily="18" charset="0"/>
              <a:cs typeface="Times New Roman" panose="02020603050405020304" pitchFamily="18" charset="0"/>
            </a:endParaRPr>
          </a:p>
        </p:txBody>
      </p:sp>
      <p:sp>
        <p:nvSpPr>
          <p:cNvPr id="11265" name="Rectangle 1"/>
          <p:cNvSpPr>
            <a:spLocks noChangeArrowheads="1"/>
          </p:cNvSpPr>
          <p:nvPr/>
        </p:nvSpPr>
        <p:spPr bwMode="auto">
          <a:xfrm>
            <a:off x="0" y="2357430"/>
            <a:ext cx="91440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Mr. </a:t>
            </a:r>
            <a:r>
              <a:rPr kumimoji="0" lang="en-US" sz="1600" b="0" i="0" u="none" strike="noStrike" cap="none" normalizeH="0" baseline="0" dirty="0" err="1" smtClean="0">
                <a:ln>
                  <a:noFill/>
                </a:ln>
                <a:solidFill>
                  <a:schemeClr val="tx1"/>
                </a:solidFill>
                <a:effectLst/>
                <a:latin typeface="Tahoma" pitchFamily="34" charset="0"/>
                <a:ea typeface="Times New Roman" pitchFamily="18" charset="0"/>
                <a:cs typeface="Tahoma" pitchFamily="34" charset="0"/>
              </a:rPr>
              <a:t>Dinesh</a:t>
            </a:r>
            <a:r>
              <a:rPr kumimoji="0" lang="en-US" sz="16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 Gupta, Chairman, IIF Standard Advisory Committee speaking as Chairman of the Thematic Session on ‘Chemical Safety and Emergency management (including Waste Management)’ during “Young Leader’s Conclave on Environment and Disasters” organized by National Institute of Disaster Management (NIDM), Ministry of Home Affairs, Government of India  in collaboration with the ICARS – IITR, IIT </a:t>
            </a:r>
            <a:r>
              <a:rPr kumimoji="0" lang="en-US" sz="1600" b="0" i="0" u="none" strike="noStrike" cap="none" normalizeH="0" baseline="0" dirty="0" err="1" smtClean="0">
                <a:ln>
                  <a:noFill/>
                </a:ln>
                <a:solidFill>
                  <a:schemeClr val="tx1"/>
                </a:solidFill>
                <a:effectLst/>
                <a:latin typeface="Tahoma" pitchFamily="34" charset="0"/>
                <a:ea typeface="Times New Roman" pitchFamily="18" charset="0"/>
                <a:cs typeface="Tahoma" pitchFamily="34" charset="0"/>
              </a:rPr>
              <a:t>Roorkee</a:t>
            </a:r>
            <a:r>
              <a:rPr kumimoji="0" lang="en-US" sz="16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 IIT Indore, GIZ India, ICARS, </a:t>
            </a:r>
            <a:r>
              <a:rPr kumimoji="0" lang="en-US" sz="1600" b="0" i="0" u="none" strike="noStrike" cap="none" normalizeH="0" baseline="0" dirty="0" err="1" smtClean="0">
                <a:ln>
                  <a:noFill/>
                </a:ln>
                <a:solidFill>
                  <a:schemeClr val="tx1"/>
                </a:solidFill>
                <a:effectLst/>
                <a:latin typeface="Tahoma" pitchFamily="34" charset="0"/>
                <a:ea typeface="Times New Roman" pitchFamily="18" charset="0"/>
                <a:cs typeface="Tahoma" pitchFamily="34" charset="0"/>
              </a:rPr>
              <a:t>Roorkee</a:t>
            </a:r>
            <a:r>
              <a:rPr kumimoji="0" lang="en-US" sz="16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 Wetland International, Youth4Water, Sphere India, Youth for resilience held on 4-5 June 2024 at New Delhi.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 name="Picture 9" descr="WhatsApp Image 2024-06-17 at 4.31.47 PM (1).jpeg"/>
          <p:cNvPicPr/>
          <p:nvPr/>
        </p:nvPicPr>
        <p:blipFill>
          <a:blip r:embed="rId4"/>
          <a:stretch>
            <a:fillRect/>
          </a:stretch>
        </p:blipFill>
        <p:spPr>
          <a:xfrm>
            <a:off x="142844" y="4143380"/>
            <a:ext cx="2517188" cy="2462300"/>
          </a:xfrm>
          <a:prstGeom prst="rect">
            <a:avLst/>
          </a:prstGeom>
        </p:spPr>
      </p:pic>
      <p:pic>
        <p:nvPicPr>
          <p:cNvPr id="11" name="Picture 10" descr="WhatsApp Image 2024-06-17 at 4.31.46 PM.jpeg"/>
          <p:cNvPicPr/>
          <p:nvPr/>
        </p:nvPicPr>
        <p:blipFill>
          <a:blip r:embed="rId5"/>
          <a:stretch>
            <a:fillRect/>
          </a:stretch>
        </p:blipFill>
        <p:spPr>
          <a:xfrm>
            <a:off x="2857488" y="4157064"/>
            <a:ext cx="2372036" cy="2486646"/>
          </a:xfrm>
          <a:prstGeom prst="rect">
            <a:avLst/>
          </a:prstGeom>
        </p:spPr>
      </p:pic>
      <p:pic>
        <p:nvPicPr>
          <p:cNvPr id="12" name="Picture 11" descr="WhatsApp Image 2024-06-17 at 4.31.48 PM.jpeg"/>
          <p:cNvPicPr/>
          <p:nvPr/>
        </p:nvPicPr>
        <p:blipFill>
          <a:blip r:embed="rId6"/>
          <a:stretch>
            <a:fillRect/>
          </a:stretch>
        </p:blipFill>
        <p:spPr>
          <a:xfrm>
            <a:off x="5357818" y="4071942"/>
            <a:ext cx="3584611" cy="2520057"/>
          </a:xfrm>
          <a:prstGeom prst="rect">
            <a:avLst/>
          </a:prstGeom>
        </p:spPr>
      </p:pic>
      <p:sp>
        <p:nvSpPr>
          <p:cNvPr id="13" name="Rectangle 12"/>
          <p:cNvSpPr/>
          <p:nvPr/>
        </p:nvSpPr>
        <p:spPr>
          <a:xfrm>
            <a:off x="4000496" y="1142984"/>
            <a:ext cx="1255472" cy="369332"/>
          </a:xfrm>
          <a:prstGeom prst="rect">
            <a:avLst/>
          </a:prstGeom>
        </p:spPr>
        <p:txBody>
          <a:bodyPr wrap="none">
            <a:spAutoFit/>
          </a:bodyPr>
          <a:lstStyle/>
          <a:p>
            <a:pPr algn="ctr" fontAlgn="base">
              <a:spcBef>
                <a:spcPct val="0"/>
              </a:spcBef>
              <a:spcAft>
                <a:spcPct val="0"/>
              </a:spcAft>
            </a:pPr>
            <a:r>
              <a:rPr lang="en-US" b="1" dirty="0" smtClean="0">
                <a:latin typeface="Times New Roman" pitchFamily="18" charset="0"/>
                <a:ea typeface="Cambria" pitchFamily="18" charset="0"/>
                <a:cs typeface="Times New Roman" pitchFamily="18" charset="0"/>
              </a:rPr>
              <a:t>June </a:t>
            </a:r>
            <a:r>
              <a:rPr lang="en-US" b="1" dirty="0" smtClean="0">
                <a:latin typeface="Times New Roman" pitchFamily="18" charset="0"/>
                <a:ea typeface="Cambria" pitchFamily="18" charset="0"/>
                <a:cs typeface="Times New Roman" pitchFamily="18" charset="0"/>
              </a:rPr>
              <a:t>-2024</a:t>
            </a:r>
            <a:endParaRPr lang="en-US" sz="1600" dirty="0" smtClean="0">
              <a:latin typeface="Times New Roman" pitchFamily="18" charset="0"/>
              <a:ea typeface="Cambria" pitchFamily="18" charset="0"/>
              <a:cs typeface="Times New Roman" pitchFamily="18" charset="0"/>
            </a:endParaRPr>
          </a:p>
        </p:txBody>
      </p:sp>
    </p:spTree>
    <p:extLst>
      <p:ext uri="{BB962C8B-B14F-4D97-AF65-F5344CB8AC3E}">
        <p14:creationId xmlns="" xmlns:p14="http://schemas.microsoft.com/office/powerpoint/2010/main" val="40837642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
          <p:cNvGrpSpPr/>
          <p:nvPr/>
        </p:nvGrpSpPr>
        <p:grpSpPr>
          <a:xfrm>
            <a:off x="2126975" y="0"/>
            <a:ext cx="4214187" cy="897685"/>
            <a:chOff x="2835966" y="0"/>
            <a:chExt cx="5618916" cy="897685"/>
          </a:xfrm>
        </p:grpSpPr>
        <p:pic>
          <p:nvPicPr>
            <p:cNvPr id="12" name="Picture 11" descr="IMG-20231108-WA0017.jpg"/>
            <p:cNvPicPr>
              <a:picLocks noChangeAspect="1"/>
            </p:cNvPicPr>
            <p:nvPr/>
          </p:nvPicPr>
          <p:blipFill>
            <a:blip r:embed="rId2"/>
            <a:srcRect r="53923" b="88955"/>
            <a:stretch>
              <a:fillRect/>
            </a:stretch>
          </p:blipFill>
          <p:spPr>
            <a:xfrm>
              <a:off x="2835966" y="0"/>
              <a:ext cx="4465982" cy="897685"/>
            </a:xfrm>
            <a:prstGeom prst="rect">
              <a:avLst/>
            </a:prstGeom>
          </p:spPr>
        </p:pic>
        <p:pic>
          <p:nvPicPr>
            <p:cNvPr id="13" name="Picture 12" descr="WhatsApp Image 2024-04-02 at 5.34.33 PM (1).jpeg"/>
            <p:cNvPicPr>
              <a:picLocks noChangeAspect="1"/>
            </p:cNvPicPr>
            <p:nvPr/>
          </p:nvPicPr>
          <p:blipFill>
            <a:blip r:embed="rId3" cstate="print"/>
            <a:stretch>
              <a:fillRect/>
            </a:stretch>
          </p:blipFill>
          <p:spPr>
            <a:xfrm>
              <a:off x="7653711" y="185531"/>
              <a:ext cx="801171" cy="703526"/>
            </a:xfrm>
            <a:prstGeom prst="rect">
              <a:avLst/>
            </a:prstGeom>
          </p:spPr>
        </p:pic>
      </p:grpSp>
      <p:sp>
        <p:nvSpPr>
          <p:cNvPr id="3" name="TextBox 2">
            <a:extLst>
              <a:ext uri="{FF2B5EF4-FFF2-40B4-BE49-F238E27FC236}">
                <a16:creationId xmlns="" xmlns:a16="http://schemas.microsoft.com/office/drawing/2014/main" id="{5F2BBCE2-BF4B-5D14-45AD-92D9453CB0F8}"/>
              </a:ext>
            </a:extLst>
          </p:cNvPr>
          <p:cNvSpPr txBox="1"/>
          <p:nvPr/>
        </p:nvSpPr>
        <p:spPr>
          <a:xfrm>
            <a:off x="2214546" y="1571612"/>
            <a:ext cx="5329023" cy="646331"/>
          </a:xfrm>
          <a:prstGeom prst="rect">
            <a:avLst/>
          </a:prstGeom>
          <a:noFill/>
        </p:spPr>
        <p:txBody>
          <a:bodyPr wrap="none" rtlCol="0">
            <a:spAutoFit/>
          </a:bodyPr>
          <a:lstStyle/>
          <a:p>
            <a:r>
              <a:rPr lang="en-US" b="1" u="sng" dirty="0" smtClean="0">
                <a:solidFill>
                  <a:srgbClr val="002060"/>
                </a:solidFill>
              </a:rPr>
              <a:t>WEBINAR ON “MSME COMPETITIVE (LEAN) SCHEME ”</a:t>
            </a:r>
            <a:endParaRPr lang="en-US" dirty="0" smtClean="0">
              <a:solidFill>
                <a:srgbClr val="002060"/>
              </a:solidFill>
            </a:endParaRPr>
          </a:p>
          <a:p>
            <a:endParaRPr lang="en-IN" b="1" u="sng" dirty="0">
              <a:solidFill>
                <a:srgbClr val="002060"/>
              </a:solidFill>
              <a:latin typeface="Times New Roman" panose="02020603050405020304" pitchFamily="18" charset="0"/>
              <a:cs typeface="Times New Roman" panose="02020603050405020304" pitchFamily="18" charset="0"/>
            </a:endParaRPr>
          </a:p>
        </p:txBody>
      </p:sp>
      <p:pic>
        <p:nvPicPr>
          <p:cNvPr id="14" name="Picture 13"/>
          <p:cNvPicPr/>
          <p:nvPr/>
        </p:nvPicPr>
        <p:blipFill>
          <a:blip r:embed="rId4" cstate="print"/>
          <a:stretch>
            <a:fillRect/>
          </a:stretch>
        </p:blipFill>
        <p:spPr>
          <a:xfrm>
            <a:off x="500034" y="3357562"/>
            <a:ext cx="3846443" cy="3192269"/>
          </a:xfrm>
          <a:prstGeom prst="rect">
            <a:avLst/>
          </a:prstGeom>
        </p:spPr>
      </p:pic>
      <p:pic>
        <p:nvPicPr>
          <p:cNvPr id="15" name="Picture 14"/>
          <p:cNvPicPr/>
          <p:nvPr/>
        </p:nvPicPr>
        <p:blipFill>
          <a:blip r:embed="rId5" cstate="print"/>
          <a:stretch>
            <a:fillRect/>
          </a:stretch>
        </p:blipFill>
        <p:spPr>
          <a:xfrm>
            <a:off x="4429124" y="3357562"/>
            <a:ext cx="4298633" cy="3223895"/>
          </a:xfrm>
          <a:prstGeom prst="rect">
            <a:avLst/>
          </a:prstGeom>
        </p:spPr>
      </p:pic>
      <p:sp>
        <p:nvSpPr>
          <p:cNvPr id="10242" name="Rectangle 2"/>
          <p:cNvSpPr>
            <a:spLocks noChangeArrowheads="1"/>
          </p:cNvSpPr>
          <p:nvPr/>
        </p:nvSpPr>
        <p:spPr bwMode="auto">
          <a:xfrm>
            <a:off x="0" y="0"/>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8" name="Rectangle 17"/>
          <p:cNvSpPr/>
          <p:nvPr/>
        </p:nvSpPr>
        <p:spPr>
          <a:xfrm>
            <a:off x="0" y="2143116"/>
            <a:ext cx="9144000" cy="954107"/>
          </a:xfrm>
          <a:prstGeom prst="rect">
            <a:avLst/>
          </a:prstGeom>
        </p:spPr>
        <p:txBody>
          <a:bodyPr wrap="square">
            <a:spAutoFit/>
          </a:bodyPr>
          <a:lstStyle/>
          <a:p>
            <a:pPr lvl="0" fontAlgn="base">
              <a:spcBef>
                <a:spcPct val="0"/>
              </a:spcBef>
              <a:spcAft>
                <a:spcPct val="0"/>
              </a:spcAft>
            </a:pPr>
            <a:r>
              <a:rPr lang="en-US" sz="2000" dirty="0" smtClean="0">
                <a:solidFill>
                  <a:srgbClr val="000000"/>
                </a:solidFill>
                <a:latin typeface="Tahoma" pitchFamily="34" charset="0"/>
                <a:ea typeface="Calibri" pitchFamily="34" charset="0"/>
                <a:cs typeface="Tahoma" pitchFamily="34" charset="0"/>
              </a:rPr>
              <a:t>T</a:t>
            </a:r>
            <a:r>
              <a:rPr lang="en-US" dirty="0" smtClean="0">
                <a:solidFill>
                  <a:srgbClr val="000000"/>
                </a:solidFill>
                <a:latin typeface="Tahoma" pitchFamily="34" charset="0"/>
                <a:ea typeface="Calibri" pitchFamily="34" charset="0"/>
                <a:cs typeface="Tahoma" pitchFamily="34" charset="0"/>
              </a:rPr>
              <a:t>he Northern Region of the Institute of Indian Foundrymen organized a webinar on </a:t>
            </a:r>
            <a:r>
              <a:rPr lang="en-US" dirty="0" smtClean="0">
                <a:solidFill>
                  <a:srgbClr val="000000"/>
                </a:solidFill>
                <a:ea typeface="Calibri" pitchFamily="34" charset="0"/>
                <a:cs typeface="Tahoma" pitchFamily="34" charset="0"/>
              </a:rPr>
              <a:t>“</a:t>
            </a:r>
            <a:r>
              <a:rPr lang="en-US" dirty="0" smtClean="0">
                <a:solidFill>
                  <a:srgbClr val="000000"/>
                </a:solidFill>
                <a:latin typeface="Tahoma" pitchFamily="34" charset="0"/>
                <a:ea typeface="Calibri" pitchFamily="34" charset="0"/>
                <a:cs typeface="Tahoma" pitchFamily="34" charset="0"/>
              </a:rPr>
              <a:t>MSME COMPETITIVE (LEAN) SCHEME </a:t>
            </a:r>
            <a:r>
              <a:rPr lang="en-US" dirty="0" smtClean="0">
                <a:solidFill>
                  <a:srgbClr val="000000"/>
                </a:solidFill>
                <a:ea typeface="Calibri" pitchFamily="34" charset="0"/>
                <a:cs typeface="Tahoma" pitchFamily="34" charset="0"/>
              </a:rPr>
              <a:t>”</a:t>
            </a:r>
            <a:r>
              <a:rPr lang="en-US" dirty="0" smtClean="0">
                <a:solidFill>
                  <a:srgbClr val="000000"/>
                </a:solidFill>
                <a:latin typeface="Tahoma" pitchFamily="34" charset="0"/>
                <a:ea typeface="Calibri" pitchFamily="34" charset="0"/>
                <a:cs typeface="Tahoma" pitchFamily="34" charset="0"/>
              </a:rPr>
              <a:t>  19th June  2024  at 4:00 PM. </a:t>
            </a:r>
            <a:endParaRPr lang="en-US" dirty="0" smtClean="0">
              <a:latin typeface="Arial" pitchFamily="34" charset="0"/>
              <a:cs typeface="Arial" pitchFamily="34" charset="0"/>
            </a:endParaRPr>
          </a:p>
          <a:p>
            <a:pPr lvl="0" eaLnBrk="0" fontAlgn="base" hangingPunct="0">
              <a:spcBef>
                <a:spcPct val="0"/>
              </a:spcBef>
              <a:spcAft>
                <a:spcPct val="0"/>
              </a:spcAft>
            </a:pPr>
            <a:r>
              <a:rPr lang="en-US" dirty="0" smtClean="0">
                <a:solidFill>
                  <a:srgbClr val="000000"/>
                </a:solidFill>
                <a:latin typeface="Tahoma" pitchFamily="34" charset="0"/>
                <a:ea typeface="Calibri" pitchFamily="34" charset="0"/>
                <a:cs typeface="Tahoma" pitchFamily="34" charset="0"/>
              </a:rPr>
              <a:t>The Webinar was well attended by 85  participants from the Industry</a:t>
            </a:r>
            <a:endParaRPr lang="en-US" sz="3200" dirty="0" smtClean="0">
              <a:latin typeface="Arial" pitchFamily="34" charset="0"/>
              <a:cs typeface="Arial" pitchFamily="34" charset="0"/>
            </a:endParaRPr>
          </a:p>
        </p:txBody>
      </p:sp>
      <p:sp>
        <p:nvSpPr>
          <p:cNvPr id="10" name="Rectangle 9"/>
          <p:cNvSpPr/>
          <p:nvPr/>
        </p:nvSpPr>
        <p:spPr>
          <a:xfrm>
            <a:off x="3857620" y="1214422"/>
            <a:ext cx="1313180" cy="369332"/>
          </a:xfrm>
          <a:prstGeom prst="rect">
            <a:avLst/>
          </a:prstGeom>
        </p:spPr>
        <p:txBody>
          <a:bodyPr wrap="none">
            <a:spAutoFit/>
          </a:bodyPr>
          <a:lstStyle/>
          <a:p>
            <a:pPr algn="ctr" fontAlgn="base">
              <a:spcBef>
                <a:spcPct val="0"/>
              </a:spcBef>
              <a:spcAft>
                <a:spcPct val="0"/>
              </a:spcAft>
            </a:pPr>
            <a:r>
              <a:rPr lang="en-US" b="1" dirty="0" smtClean="0">
                <a:latin typeface="Times New Roman" pitchFamily="18" charset="0"/>
                <a:ea typeface="Cambria" pitchFamily="18" charset="0"/>
                <a:cs typeface="Times New Roman" pitchFamily="18" charset="0"/>
              </a:rPr>
              <a:t>June  </a:t>
            </a:r>
            <a:r>
              <a:rPr lang="en-US" b="1" dirty="0" smtClean="0">
                <a:latin typeface="Times New Roman" pitchFamily="18" charset="0"/>
                <a:ea typeface="Cambria" pitchFamily="18" charset="0"/>
                <a:cs typeface="Times New Roman" pitchFamily="18" charset="0"/>
              </a:rPr>
              <a:t>-2024</a:t>
            </a:r>
            <a:endParaRPr lang="en-US" sz="1600" dirty="0" smtClean="0">
              <a:latin typeface="Times New Roman" pitchFamily="18" charset="0"/>
              <a:ea typeface="Cambria"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714348" y="1643050"/>
            <a:ext cx="7677102"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2060"/>
                </a:solidFill>
                <a:effectLst/>
                <a:latin typeface="Arial" pitchFamily="34" charset="0"/>
                <a:ea typeface="Calibri" pitchFamily="34" charset="0"/>
                <a:cs typeface="Arial" pitchFamily="34" charset="0"/>
              </a:rPr>
              <a:t>B2B Meeting organized by IIF Northern Region &amp; Foundry Informatics Centre</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Rectangle 2"/>
          <p:cNvSpPr>
            <a:spLocks noChangeArrowheads="1"/>
          </p:cNvSpPr>
          <p:nvPr/>
        </p:nvSpPr>
        <p:spPr bwMode="auto">
          <a:xfrm>
            <a:off x="571472" y="2071678"/>
            <a:ext cx="8176022"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600" dirty="0" smtClean="0"/>
              <a:t>IIF-Northern Region (NR) &amp; Foundry Informatics Centre (FIC) organized B2B meetings on 28th June 2024 at IIF New Delhi office. </a:t>
            </a:r>
          </a:p>
          <a:p>
            <a:pPr marL="0" marR="0" lvl="0" indent="0" algn="l" defTabSz="914400" rtl="0" eaLnBrk="0" fontAlgn="base" latinLnBrk="0" hangingPunct="0">
              <a:lnSpc>
                <a:spcPct val="100000"/>
              </a:lnSpc>
              <a:spcBef>
                <a:spcPct val="0"/>
              </a:spcBef>
              <a:spcAft>
                <a:spcPct val="0"/>
              </a:spcAft>
              <a:buClrTx/>
              <a:buSzTx/>
              <a:buFontTx/>
              <a:buNone/>
              <a:tabLst/>
            </a:pPr>
            <a:r>
              <a:rPr lang="en-US" sz="1600" dirty="0" smtClean="0"/>
              <a:t>Senior procurement officers from Mahindra &amp; Mahindra and TAFE participated as buyers in the meeting. More than 18 renowned casting units from different regions participated as sellers.</a:t>
            </a:r>
          </a:p>
        </p:txBody>
      </p:sp>
      <p:pic>
        <p:nvPicPr>
          <p:cNvPr id="4" name="Picture 3" descr="WhatsApp Image 2024-06-28 at 5.59.38 PM (1).jpeg"/>
          <p:cNvPicPr/>
          <p:nvPr/>
        </p:nvPicPr>
        <p:blipFill>
          <a:blip r:embed="rId2" cstate="print"/>
          <a:stretch>
            <a:fillRect/>
          </a:stretch>
        </p:blipFill>
        <p:spPr>
          <a:xfrm>
            <a:off x="500034" y="3286124"/>
            <a:ext cx="3817120" cy="3120672"/>
          </a:xfrm>
          <a:prstGeom prst="rect">
            <a:avLst/>
          </a:prstGeom>
        </p:spPr>
      </p:pic>
      <p:pic>
        <p:nvPicPr>
          <p:cNvPr id="5" name="Picture 4" descr="WhatsApp Image 2024-06-28 at 5.59.36 PM (2).jpeg"/>
          <p:cNvPicPr/>
          <p:nvPr/>
        </p:nvPicPr>
        <p:blipFill>
          <a:blip r:embed="rId3" cstate="print"/>
          <a:stretch>
            <a:fillRect/>
          </a:stretch>
        </p:blipFill>
        <p:spPr>
          <a:xfrm>
            <a:off x="4643438" y="3286124"/>
            <a:ext cx="4071966" cy="3114746"/>
          </a:xfrm>
          <a:prstGeom prst="rect">
            <a:avLst/>
          </a:prstGeom>
        </p:spPr>
      </p:pic>
      <p:grpSp>
        <p:nvGrpSpPr>
          <p:cNvPr id="2" name="Group 6"/>
          <p:cNvGrpSpPr/>
          <p:nvPr/>
        </p:nvGrpSpPr>
        <p:grpSpPr>
          <a:xfrm>
            <a:off x="2126975" y="0"/>
            <a:ext cx="4214187" cy="897685"/>
            <a:chOff x="2835966" y="0"/>
            <a:chExt cx="5618916" cy="897685"/>
          </a:xfrm>
        </p:grpSpPr>
        <p:pic>
          <p:nvPicPr>
            <p:cNvPr id="8" name="Picture 7" descr="IMG-20231108-WA0017.jpg"/>
            <p:cNvPicPr>
              <a:picLocks noChangeAspect="1"/>
            </p:cNvPicPr>
            <p:nvPr/>
          </p:nvPicPr>
          <p:blipFill>
            <a:blip r:embed="rId4"/>
            <a:srcRect r="53923" b="88955"/>
            <a:stretch>
              <a:fillRect/>
            </a:stretch>
          </p:blipFill>
          <p:spPr>
            <a:xfrm>
              <a:off x="2835966" y="0"/>
              <a:ext cx="4465982" cy="897685"/>
            </a:xfrm>
            <a:prstGeom prst="rect">
              <a:avLst/>
            </a:prstGeom>
          </p:spPr>
        </p:pic>
        <p:pic>
          <p:nvPicPr>
            <p:cNvPr id="9" name="Picture 8" descr="WhatsApp Image 2024-04-02 at 5.34.33 PM (1).jpeg"/>
            <p:cNvPicPr>
              <a:picLocks noChangeAspect="1"/>
            </p:cNvPicPr>
            <p:nvPr/>
          </p:nvPicPr>
          <p:blipFill>
            <a:blip r:embed="rId5" cstate="print"/>
            <a:stretch>
              <a:fillRect/>
            </a:stretch>
          </p:blipFill>
          <p:spPr>
            <a:xfrm>
              <a:off x="7653711" y="185531"/>
              <a:ext cx="801171" cy="703526"/>
            </a:xfrm>
            <a:prstGeom prst="rect">
              <a:avLst/>
            </a:prstGeom>
          </p:spPr>
        </p:pic>
      </p:grpSp>
      <p:sp>
        <p:nvSpPr>
          <p:cNvPr id="10" name="Rectangle 9"/>
          <p:cNvSpPr/>
          <p:nvPr/>
        </p:nvSpPr>
        <p:spPr>
          <a:xfrm>
            <a:off x="3857620" y="1285860"/>
            <a:ext cx="1255472" cy="369332"/>
          </a:xfrm>
          <a:prstGeom prst="rect">
            <a:avLst/>
          </a:prstGeom>
        </p:spPr>
        <p:txBody>
          <a:bodyPr wrap="none">
            <a:spAutoFit/>
          </a:bodyPr>
          <a:lstStyle/>
          <a:p>
            <a:pPr algn="ctr" fontAlgn="base">
              <a:spcBef>
                <a:spcPct val="0"/>
              </a:spcBef>
              <a:spcAft>
                <a:spcPct val="0"/>
              </a:spcAft>
            </a:pPr>
            <a:r>
              <a:rPr lang="en-US" b="1" dirty="0" smtClean="0">
                <a:latin typeface="Times New Roman" pitchFamily="18" charset="0"/>
                <a:ea typeface="Cambria" pitchFamily="18" charset="0"/>
                <a:cs typeface="Times New Roman" pitchFamily="18" charset="0"/>
              </a:rPr>
              <a:t>June </a:t>
            </a:r>
            <a:r>
              <a:rPr lang="en-US" b="1" dirty="0" smtClean="0">
                <a:latin typeface="Times New Roman" pitchFamily="18" charset="0"/>
                <a:ea typeface="Cambria" pitchFamily="18" charset="0"/>
                <a:cs typeface="Times New Roman" pitchFamily="18" charset="0"/>
              </a:rPr>
              <a:t>-2024</a:t>
            </a:r>
            <a:endParaRPr lang="en-US" sz="1600" dirty="0" smtClean="0">
              <a:latin typeface="Times New Roman" pitchFamily="18" charset="0"/>
              <a:ea typeface="Cambria"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785794"/>
            <a:ext cx="8072463" cy="2246769"/>
          </a:xfrm>
          <a:prstGeom prst="rect">
            <a:avLst/>
          </a:prstGeom>
        </p:spPr>
        <p:txBody>
          <a:bodyPr wrap="square">
            <a:spAutoFit/>
          </a:bodyPr>
          <a:lstStyle/>
          <a:p>
            <a:pPr marL="342900" indent="-342900">
              <a:buAutoNum type="alphaLcParenBoth"/>
            </a:pPr>
            <a:r>
              <a:rPr lang="en-US" sz="2000" dirty="0"/>
              <a:t>Plantation done by Mr. </a:t>
            </a:r>
            <a:r>
              <a:rPr lang="en-US" sz="2000" dirty="0" err="1"/>
              <a:t>Luvkush</a:t>
            </a:r>
            <a:r>
              <a:rPr lang="en-US" sz="2000" dirty="0"/>
              <a:t> Sharma, Jt. Director, DRDO, GoI at IIF Delhi Office </a:t>
            </a:r>
            <a:endParaRPr lang="en-IN" sz="2000" dirty="0">
              <a:latin typeface="Times New Roman" pitchFamily="18" charset="0"/>
              <a:cs typeface="Times New Roman" pitchFamily="18" charset="0"/>
            </a:endParaRPr>
          </a:p>
          <a:p>
            <a:r>
              <a:rPr lang="en-IN" sz="2000" dirty="0">
                <a:latin typeface="Times New Roman" pitchFamily="18" charset="0"/>
                <a:cs typeface="Times New Roman" pitchFamily="18" charset="0"/>
              </a:rPr>
              <a:t>(b) Supporting the global concern and unlocking the power of Greens, IIF Chandigarh Chapter jointly with </a:t>
            </a:r>
            <a:r>
              <a:rPr lang="en-IN" sz="2000" dirty="0" err="1">
                <a:latin typeface="Times New Roman" pitchFamily="18" charset="0"/>
                <a:cs typeface="Times New Roman" pitchFamily="18" charset="0"/>
              </a:rPr>
              <a:t>Jalandhar</a:t>
            </a:r>
            <a:r>
              <a:rPr lang="en-IN" sz="2000" dirty="0">
                <a:latin typeface="Times New Roman" pitchFamily="18" charset="0"/>
                <a:cs typeface="Times New Roman" pitchFamily="18" charset="0"/>
              </a:rPr>
              <a:t> Auto Parts manufacturers Association (JAMA), Focal Point Extension Association, </a:t>
            </a:r>
            <a:r>
              <a:rPr lang="en-IN" sz="2000" dirty="0" err="1">
                <a:latin typeface="Times New Roman" pitchFamily="18" charset="0"/>
                <a:cs typeface="Times New Roman" pitchFamily="18" charset="0"/>
              </a:rPr>
              <a:t>Vishwakarma</a:t>
            </a:r>
            <a:r>
              <a:rPr lang="en-IN" sz="2000" dirty="0">
                <a:latin typeface="Times New Roman" pitchFamily="18" charset="0"/>
                <a:cs typeface="Times New Roman" pitchFamily="18" charset="0"/>
              </a:rPr>
              <a:t> </a:t>
            </a:r>
            <a:r>
              <a:rPr lang="en-IN" sz="2000" dirty="0" err="1">
                <a:latin typeface="Times New Roman" pitchFamily="18" charset="0"/>
                <a:cs typeface="Times New Roman" pitchFamily="18" charset="0"/>
              </a:rPr>
              <a:t>Bhawan</a:t>
            </a:r>
            <a:r>
              <a:rPr lang="en-IN" sz="2000" dirty="0">
                <a:latin typeface="Times New Roman" pitchFamily="18" charset="0"/>
                <a:cs typeface="Times New Roman" pitchFamily="18" charset="0"/>
              </a:rPr>
              <a:t> Comm. and </a:t>
            </a:r>
            <a:r>
              <a:rPr lang="en-IN" sz="2000" dirty="0" err="1">
                <a:latin typeface="Times New Roman" pitchFamily="18" charset="0"/>
                <a:cs typeface="Times New Roman" pitchFamily="18" charset="0"/>
              </a:rPr>
              <a:t>Udyog</a:t>
            </a:r>
            <a:r>
              <a:rPr lang="en-IN" sz="2000" dirty="0">
                <a:latin typeface="Times New Roman" pitchFamily="18" charset="0"/>
                <a:cs typeface="Times New Roman" pitchFamily="18" charset="0"/>
              </a:rPr>
              <a:t> Nagar Manufacturer Association carried out a TREE PLANTATION programme at </a:t>
            </a:r>
            <a:r>
              <a:rPr lang="en-IN" sz="2000" dirty="0" err="1">
                <a:latin typeface="Times New Roman" pitchFamily="18" charset="0"/>
                <a:cs typeface="Times New Roman" pitchFamily="18" charset="0"/>
              </a:rPr>
              <a:t>Vishwakarma</a:t>
            </a:r>
            <a:r>
              <a:rPr lang="en-IN" sz="2000" dirty="0">
                <a:latin typeface="Times New Roman" pitchFamily="18" charset="0"/>
                <a:cs typeface="Times New Roman" pitchFamily="18" charset="0"/>
              </a:rPr>
              <a:t> </a:t>
            </a:r>
            <a:r>
              <a:rPr lang="en-IN" sz="2000" dirty="0" err="1">
                <a:latin typeface="Times New Roman" pitchFamily="18" charset="0"/>
                <a:cs typeface="Times New Roman" pitchFamily="18" charset="0"/>
              </a:rPr>
              <a:t>Bhawan</a:t>
            </a:r>
            <a:r>
              <a:rPr lang="en-IN" sz="2000" dirty="0">
                <a:latin typeface="Times New Roman" pitchFamily="18" charset="0"/>
                <a:cs typeface="Times New Roman" pitchFamily="18" charset="0"/>
              </a:rPr>
              <a:t>, </a:t>
            </a:r>
            <a:r>
              <a:rPr lang="en-IN" sz="2000" dirty="0" err="1">
                <a:latin typeface="Times New Roman" pitchFamily="18" charset="0"/>
                <a:cs typeface="Times New Roman" pitchFamily="18" charset="0"/>
              </a:rPr>
              <a:t>Jalandhar</a:t>
            </a:r>
            <a:endParaRPr lang="en-US" sz="2000" dirty="0">
              <a:latin typeface="Times New Roman" pitchFamily="18" charset="0"/>
              <a:cs typeface="Times New Roman" pitchFamily="18" charset="0"/>
            </a:endParaRPr>
          </a:p>
        </p:txBody>
      </p:sp>
      <p:pic>
        <p:nvPicPr>
          <p:cNvPr id="3" name="Picture 2"/>
          <p:cNvPicPr/>
          <p:nvPr/>
        </p:nvPicPr>
        <p:blipFill>
          <a:blip r:embed="rId2"/>
          <a:stretch>
            <a:fillRect/>
          </a:stretch>
        </p:blipFill>
        <p:spPr>
          <a:xfrm>
            <a:off x="928661" y="3286124"/>
            <a:ext cx="7072363" cy="3352800"/>
          </a:xfrm>
          <a:prstGeom prst="rect">
            <a:avLst/>
          </a:prstGeom>
        </p:spPr>
      </p:pic>
      <p:grpSp>
        <p:nvGrpSpPr>
          <p:cNvPr id="5" name="Group 5"/>
          <p:cNvGrpSpPr/>
          <p:nvPr/>
        </p:nvGrpSpPr>
        <p:grpSpPr>
          <a:xfrm>
            <a:off x="2285984" y="0"/>
            <a:ext cx="4626682" cy="897685"/>
            <a:chOff x="2835966" y="0"/>
            <a:chExt cx="5618916" cy="897685"/>
          </a:xfrm>
        </p:grpSpPr>
        <p:pic>
          <p:nvPicPr>
            <p:cNvPr id="6" name="Picture 5" descr="IMG-20231108-WA0017.jpg"/>
            <p:cNvPicPr>
              <a:picLocks noChangeAspect="1"/>
            </p:cNvPicPr>
            <p:nvPr/>
          </p:nvPicPr>
          <p:blipFill>
            <a:blip r:embed="rId3"/>
            <a:srcRect r="53923" b="88955"/>
            <a:stretch>
              <a:fillRect/>
            </a:stretch>
          </p:blipFill>
          <p:spPr>
            <a:xfrm>
              <a:off x="2835966" y="0"/>
              <a:ext cx="4465982" cy="897685"/>
            </a:xfrm>
            <a:prstGeom prst="rect">
              <a:avLst/>
            </a:prstGeom>
          </p:spPr>
        </p:pic>
        <p:pic>
          <p:nvPicPr>
            <p:cNvPr id="7" name="Picture 6" descr="WhatsApp Image 2024-04-02 at 5.34.33 PM (1).jpeg"/>
            <p:cNvPicPr>
              <a:picLocks noChangeAspect="1"/>
            </p:cNvPicPr>
            <p:nvPr/>
          </p:nvPicPr>
          <p:blipFill>
            <a:blip r:embed="rId4" cstate="print"/>
            <a:stretch>
              <a:fillRect/>
            </a:stretch>
          </p:blipFill>
          <p:spPr>
            <a:xfrm>
              <a:off x="7653711" y="185531"/>
              <a:ext cx="801171" cy="703526"/>
            </a:xfrm>
            <a:prstGeom prst="rect">
              <a:avLst/>
            </a:prstGeom>
          </p:spPr>
        </p:pic>
      </p:grpSp>
    </p:spTree>
    <p:extLst>
      <p:ext uri="{BB962C8B-B14F-4D97-AF65-F5344CB8AC3E}">
        <p14:creationId xmlns:p14="http://schemas.microsoft.com/office/powerpoint/2010/main" xmlns="" val="2101060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61C47224-0B2A-E15B-52AC-AB7AAAE711AB}"/>
              </a:ext>
            </a:extLst>
          </p:cNvPr>
          <p:cNvSpPr txBox="1"/>
          <p:nvPr/>
        </p:nvSpPr>
        <p:spPr>
          <a:xfrm>
            <a:off x="323528" y="548681"/>
            <a:ext cx="8496944" cy="4039567"/>
          </a:xfrm>
          <a:prstGeom prst="rect">
            <a:avLst/>
          </a:prstGeom>
          <a:noFill/>
        </p:spPr>
        <p:txBody>
          <a:bodyPr wrap="square">
            <a:spAutoFit/>
          </a:bodyPr>
          <a:lstStyle/>
          <a:p>
            <a:pPr marL="74295" marR="92710" indent="-74295" algn="just">
              <a:spcBef>
                <a:spcPts val="930"/>
              </a:spcBef>
            </a:pPr>
            <a:r>
              <a:rPr lang="en-US" sz="1800" b="1"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Interaction</a:t>
            </a:r>
            <a:r>
              <a:rPr lang="en-US" sz="1800" b="1" spc="-40"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b="1"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of Commercial</a:t>
            </a:r>
            <a:r>
              <a:rPr lang="en-US" sz="1800" b="1" spc="-45"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b="1"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Attaché</a:t>
            </a:r>
            <a:r>
              <a:rPr lang="en-US" sz="1800" b="1" spc="-40"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b="1"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Office,</a:t>
            </a:r>
            <a:r>
              <a:rPr lang="en-US" sz="1800" b="1" spc="-50"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b="1"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Royal</a:t>
            </a:r>
            <a:r>
              <a:rPr lang="en-US" sz="1800" b="1" spc="-50"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b="1"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Embassy</a:t>
            </a:r>
            <a:r>
              <a:rPr lang="en-US" sz="1800" b="1" spc="-40"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b="1"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of</a:t>
            </a:r>
            <a:r>
              <a:rPr lang="en-US" sz="1800" b="1" spc="-40"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b="1"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Saudi</a:t>
            </a:r>
            <a:r>
              <a:rPr lang="en-US" sz="1800" b="1" spc="-50"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b="1"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Arabia, New</a:t>
            </a:r>
            <a:r>
              <a:rPr lang="en-US" sz="1800" b="1" spc="-10"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b="1"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Delhi</a:t>
            </a:r>
            <a:r>
              <a:rPr lang="en-US" sz="1800" b="1" spc="-5"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b="1"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&amp; </a:t>
            </a:r>
            <a:r>
              <a:rPr lang="en-US" sz="1800" b="1" spc="5"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FIC</a:t>
            </a:r>
            <a:r>
              <a:rPr lang="en-US" b="1" spc="5" dirty="0">
                <a:solidFill>
                  <a:srgbClr val="0070C0"/>
                </a:solidFill>
                <a:latin typeface="Arial" panose="020B0604020202020204" pitchFamily="34" charset="0"/>
                <a:ea typeface="Calibri" panose="020F0502020204030204" pitchFamily="34" charset="0"/>
                <a:cs typeface="Times New Roman" panose="02020603050405020304" pitchFamily="18" charset="0"/>
              </a:rPr>
              <a:t> &amp; NR -</a:t>
            </a:r>
            <a:r>
              <a:rPr lang="en-US" sz="1800" b="1"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The</a:t>
            </a:r>
            <a:r>
              <a:rPr lang="en-US" sz="1800" b="1" spc="-10"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b="1"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Indian</a:t>
            </a:r>
            <a:r>
              <a:rPr lang="en-US" sz="1800" b="1" spc="-5"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b="1"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Institute</a:t>
            </a:r>
            <a:r>
              <a:rPr lang="en-US" sz="1800" b="1" spc="-10"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b="1"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of</a:t>
            </a:r>
            <a:r>
              <a:rPr lang="en-US" sz="1800" b="1" spc="-5"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b="1"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Foundrymen</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marL="74295" marR="92710" indent="-74295" algn="just">
              <a:spcBef>
                <a:spcPts val="93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On invitation of the Royal Embassy of Saudi Arab to FIC, the delegation from Institute of Indian Foundrymen had an interactive meeting at</a:t>
            </a:r>
            <a:r>
              <a:rPr lang="en-US" sz="1800" spc="5"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the</a:t>
            </a:r>
            <a:r>
              <a:rPr lang="en-US" sz="1800" spc="-5"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Royal</a:t>
            </a:r>
            <a:r>
              <a:rPr lang="en-US" sz="1800" spc="-15"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Embassy</a:t>
            </a:r>
            <a:r>
              <a:rPr lang="en-US" sz="1800" spc="-15"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of</a:t>
            </a:r>
            <a:r>
              <a:rPr lang="en-US" sz="1800" spc="-5"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Kingdom</a:t>
            </a:r>
            <a:r>
              <a:rPr lang="en-US" sz="1800" spc="-10"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of</a:t>
            </a:r>
            <a:r>
              <a:rPr lang="en-US" sz="1800" spc="-10"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Saudi</a:t>
            </a:r>
            <a:r>
              <a:rPr lang="en-US" sz="1800" spc="-10"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Arabia,</a:t>
            </a:r>
            <a:r>
              <a:rPr lang="en-US" sz="1800" spc="-10"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New</a:t>
            </a:r>
            <a:r>
              <a:rPr lang="en-US" sz="1800" spc="-15"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Delhi</a:t>
            </a:r>
            <a:r>
              <a:rPr lang="en-US" sz="1800" spc="-10"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with</a:t>
            </a:r>
            <a:r>
              <a:rPr lang="en-US" sz="1800" spc="-15"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Commercial</a:t>
            </a:r>
            <a:r>
              <a:rPr lang="en-US" sz="1800" spc="-10"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Attaché H.E.</a:t>
            </a:r>
            <a:r>
              <a:rPr lang="en-US" sz="1800" spc="15"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Mr.</a:t>
            </a:r>
            <a:r>
              <a:rPr lang="en-US" sz="1800" spc="20"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Saleh</a:t>
            </a:r>
            <a:r>
              <a:rPr lang="en-US" sz="1800" spc="30"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S</a:t>
            </a:r>
            <a:r>
              <a:rPr lang="en-US" sz="1800" spc="15"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Alabdulrehman</a:t>
            </a:r>
            <a:r>
              <a:rPr lang="en-US" sz="1800" spc="30"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and</a:t>
            </a:r>
            <a:r>
              <a:rPr lang="en-US" sz="1800" spc="30"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Mr.</a:t>
            </a:r>
            <a:r>
              <a:rPr lang="en-US" sz="1800" spc="10"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Alok</a:t>
            </a:r>
            <a:r>
              <a:rPr lang="en-US" sz="1800" spc="25"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Priya</a:t>
            </a:r>
            <a:r>
              <a:rPr lang="en-US" sz="1800" spc="15"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Azad,</a:t>
            </a:r>
            <a:r>
              <a:rPr lang="en-US" sz="1800" spc="25"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Investment</a:t>
            </a:r>
            <a:r>
              <a:rPr lang="en-US" sz="1800" spc="15"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Advisor</a:t>
            </a:r>
            <a:r>
              <a:rPr lang="en-US" sz="1800" spc="10"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in</a:t>
            </a:r>
            <a:r>
              <a:rPr lang="en-US" sz="1800" spc="20"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the Saudi</a:t>
            </a:r>
            <a:r>
              <a:rPr lang="en-US" sz="1800" spc="-5"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Commercial</a:t>
            </a:r>
            <a:r>
              <a:rPr lang="en-US" sz="1800" spc="-15"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Attaché</a:t>
            </a:r>
            <a:r>
              <a:rPr lang="en-US" sz="1800" spc="-5"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Office</a:t>
            </a:r>
            <a:r>
              <a:rPr lang="en-US" sz="1800" spc="-10"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on</a:t>
            </a:r>
            <a:r>
              <a:rPr lang="en-US" sz="1800" spc="-5"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20</a:t>
            </a:r>
            <a:r>
              <a:rPr lang="en-US" sz="1800" spc="5"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Sep 2023. </a:t>
            </a:r>
          </a:p>
          <a:p>
            <a:pPr marL="74295" marR="92710" indent="-74295">
              <a:spcBef>
                <a:spcPts val="930"/>
              </a:spcBef>
              <a:spcAft>
                <a:spcPts val="0"/>
              </a:spcAft>
            </a:pPr>
            <a:r>
              <a:rPr lang="en-US" dirty="0">
                <a:latin typeface="Calibri" panose="020F0502020204030204" pitchFamily="34" charset="0"/>
                <a:ea typeface="Calibri" panose="020F0502020204030204" pitchFamily="34" charset="0"/>
                <a:cs typeface="Calibri" panose="020F0502020204030204" pitchFamily="34" charset="0"/>
              </a:rPr>
              <a:t>IIF Delegation included: </a:t>
            </a:r>
            <a:r>
              <a:rPr lang="en-US" sz="1800" dirty="0">
                <a:effectLst/>
                <a:latin typeface="Calibri" panose="020F0502020204030204" pitchFamily="34" charset="0"/>
                <a:ea typeface="Calibri" panose="020F0502020204030204" pitchFamily="34" charset="0"/>
                <a:cs typeface="Calibri" panose="020F0502020204030204" pitchFamily="34" charset="0"/>
              </a:rPr>
              <a:t>Mr. Pradeep Mittal, Chairman, Foundry Informatics Centre, IIF, New Delhi, Mr. Dinesh Gupta, Immediate Past Hon. Secretary, IIF</a:t>
            </a:r>
            <a:br>
              <a:rPr lang="en-US" sz="1800" dirty="0">
                <a:effectLst/>
                <a:latin typeface="Calibri" panose="020F0502020204030204" pitchFamily="34" charset="0"/>
                <a:ea typeface="Calibri" panose="020F0502020204030204" pitchFamily="34" charset="0"/>
                <a:cs typeface="Calibri" panose="020F0502020204030204" pitchFamily="34" charset="0"/>
              </a:rPr>
            </a:br>
            <a:r>
              <a:rPr lang="en-US" sz="1800" dirty="0">
                <a:effectLst/>
                <a:latin typeface="Calibri" panose="020F0502020204030204" pitchFamily="34" charset="0"/>
                <a:ea typeface="Calibri" panose="020F0502020204030204" pitchFamily="34" charset="0"/>
                <a:cs typeface="Calibri" panose="020F0502020204030204" pitchFamily="34" charset="0"/>
              </a:rPr>
              <a:t>Mr. Saurabh Gupta, Chairman, IIF Northern Region </a:t>
            </a:r>
            <a:br>
              <a:rPr lang="en-US" sz="1800" dirty="0">
                <a:effectLst/>
                <a:latin typeface="Calibri" panose="020F0502020204030204" pitchFamily="34" charset="0"/>
                <a:ea typeface="Calibri" panose="020F0502020204030204" pitchFamily="34" charset="0"/>
                <a:cs typeface="Calibri" panose="020F0502020204030204" pitchFamily="34" charset="0"/>
              </a:rPr>
            </a:br>
            <a:r>
              <a:rPr lang="en-US" sz="1800" dirty="0">
                <a:effectLst/>
                <a:latin typeface="Calibri" panose="020F0502020204030204" pitchFamily="34" charset="0"/>
                <a:ea typeface="Calibri" panose="020F0502020204030204" pitchFamily="34" charset="0"/>
                <a:cs typeface="Calibri" panose="020F0502020204030204" pitchFamily="34" charset="0"/>
              </a:rPr>
              <a:t>Mr. Ashok Kumar Sharma, Chairman, Delhi Chapter, IIF</a:t>
            </a:r>
            <a:br>
              <a:rPr lang="en-US" sz="1800" dirty="0">
                <a:effectLst/>
                <a:latin typeface="Calibri" panose="020F0502020204030204" pitchFamily="34" charset="0"/>
                <a:ea typeface="Calibri" panose="020F0502020204030204" pitchFamily="34" charset="0"/>
                <a:cs typeface="Calibri" panose="020F0502020204030204" pitchFamily="34" charset="0"/>
              </a:rPr>
            </a:br>
            <a:r>
              <a:rPr lang="en-US" sz="1800" dirty="0">
                <a:effectLst/>
                <a:latin typeface="Calibri" panose="020F0502020204030204" pitchFamily="34" charset="0"/>
                <a:ea typeface="Calibri" panose="020F0502020204030204" pitchFamily="34" charset="0"/>
                <a:cs typeface="Calibri" panose="020F0502020204030204" pitchFamily="34" charset="0"/>
              </a:rPr>
              <a:t>Mr. Sanjeev Kumar, Director - FIC, New Delhi</a:t>
            </a:r>
          </a:p>
          <a:p>
            <a:pPr marL="74295" marR="92710" indent="-74295" algn="just">
              <a:spcBef>
                <a:spcPts val="930"/>
              </a:spcBef>
              <a:spcAft>
                <a:spcPts val="0"/>
              </a:spcAft>
            </a:pPr>
            <a:endParaRPr lang="en-IN" sz="1800" dirty="0">
              <a:effectLst/>
              <a:latin typeface="Calibri" panose="020F0502020204030204" pitchFamily="34" charset="0"/>
              <a:ea typeface="Calibri" panose="020F0502020204030204" pitchFamily="34" charset="0"/>
            </a:endParaRPr>
          </a:p>
        </p:txBody>
      </p:sp>
      <p:pic>
        <p:nvPicPr>
          <p:cNvPr id="4" name="image4.jpeg">
            <a:extLst>
              <a:ext uri="{FF2B5EF4-FFF2-40B4-BE49-F238E27FC236}">
                <a16:creationId xmlns:a16="http://schemas.microsoft.com/office/drawing/2014/main" xmlns="" id="{DFAC374E-4F94-A61E-E673-99206A174D35}"/>
              </a:ext>
            </a:extLst>
          </p:cNvPr>
          <p:cNvPicPr>
            <a:picLocks noChangeAspect="1"/>
          </p:cNvPicPr>
          <p:nvPr/>
        </p:nvPicPr>
        <p:blipFill>
          <a:blip r:embed="rId2" cstate="print"/>
          <a:stretch>
            <a:fillRect/>
          </a:stretch>
        </p:blipFill>
        <p:spPr>
          <a:xfrm>
            <a:off x="4644010" y="4221089"/>
            <a:ext cx="3946575" cy="2282233"/>
          </a:xfrm>
          <a:prstGeom prst="rect">
            <a:avLst/>
          </a:prstGeom>
        </p:spPr>
      </p:pic>
      <p:pic>
        <p:nvPicPr>
          <p:cNvPr id="5" name="image3.jpeg">
            <a:extLst>
              <a:ext uri="{FF2B5EF4-FFF2-40B4-BE49-F238E27FC236}">
                <a16:creationId xmlns:a16="http://schemas.microsoft.com/office/drawing/2014/main" xmlns="" id="{3F8E2508-B3F7-D582-DAEA-7982C7B4CFEC}"/>
              </a:ext>
            </a:extLst>
          </p:cNvPr>
          <p:cNvPicPr>
            <a:picLocks noChangeAspect="1"/>
          </p:cNvPicPr>
          <p:nvPr/>
        </p:nvPicPr>
        <p:blipFill>
          <a:blip r:embed="rId3" cstate="print"/>
          <a:stretch>
            <a:fillRect/>
          </a:stretch>
        </p:blipFill>
        <p:spPr>
          <a:xfrm>
            <a:off x="447218" y="4221089"/>
            <a:ext cx="4196791" cy="2250544"/>
          </a:xfrm>
          <a:prstGeom prst="rect">
            <a:avLst/>
          </a:prstGeom>
        </p:spPr>
      </p:pic>
    </p:spTree>
    <p:extLst>
      <p:ext uri="{BB962C8B-B14F-4D97-AF65-F5344CB8AC3E}">
        <p14:creationId xmlns:p14="http://schemas.microsoft.com/office/powerpoint/2010/main" xmlns="" val="28783179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8597" y="2428868"/>
            <a:ext cx="8429684" cy="2123658"/>
          </a:xfrm>
          <a:prstGeom prst="rect">
            <a:avLst/>
          </a:prstGeom>
        </p:spPr>
        <p:txBody>
          <a:bodyPr wrap="square">
            <a:spAutoFit/>
          </a:bodyPr>
          <a:lstStyle/>
          <a:p>
            <a:pPr algn="ctr"/>
            <a:r>
              <a:rPr lang="en-US" sz="4400" dirty="0">
                <a:solidFill>
                  <a:schemeClr val="tx2">
                    <a:lumMod val="50000"/>
                  </a:schemeClr>
                </a:solidFill>
                <a:latin typeface="Castellar" pitchFamily="18" charset="0"/>
              </a:rPr>
              <a:t>Representations to</a:t>
            </a:r>
          </a:p>
          <a:p>
            <a:pPr algn="ctr"/>
            <a:r>
              <a:rPr lang="en-US" sz="4400" dirty="0">
                <a:solidFill>
                  <a:schemeClr val="tx2">
                    <a:lumMod val="50000"/>
                  </a:schemeClr>
                </a:solidFill>
                <a:latin typeface="Castellar" pitchFamily="18" charset="0"/>
              </a:rPr>
              <a:t>Government Departments</a:t>
            </a:r>
          </a:p>
        </p:txBody>
      </p:sp>
      <p:sp>
        <p:nvSpPr>
          <p:cNvPr id="3" name="Rectangle 2"/>
          <p:cNvSpPr/>
          <p:nvPr/>
        </p:nvSpPr>
        <p:spPr>
          <a:xfrm>
            <a:off x="642911" y="1928802"/>
            <a:ext cx="8286808" cy="385765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5"/>
          <p:cNvGrpSpPr/>
          <p:nvPr/>
        </p:nvGrpSpPr>
        <p:grpSpPr>
          <a:xfrm>
            <a:off x="2285984" y="0"/>
            <a:ext cx="4626682" cy="897685"/>
            <a:chOff x="2835966" y="0"/>
            <a:chExt cx="5618916" cy="897685"/>
          </a:xfrm>
        </p:grpSpPr>
        <p:pic>
          <p:nvPicPr>
            <p:cNvPr id="6" name="Picture 5" descr="IMG-20231108-WA0017.jpg"/>
            <p:cNvPicPr>
              <a:picLocks noChangeAspect="1"/>
            </p:cNvPicPr>
            <p:nvPr/>
          </p:nvPicPr>
          <p:blipFill>
            <a:blip r:embed="rId2"/>
            <a:srcRect r="53923" b="88955"/>
            <a:stretch>
              <a:fillRect/>
            </a:stretch>
          </p:blipFill>
          <p:spPr>
            <a:xfrm>
              <a:off x="2835966" y="0"/>
              <a:ext cx="4465982" cy="897685"/>
            </a:xfrm>
            <a:prstGeom prst="rect">
              <a:avLst/>
            </a:prstGeom>
          </p:spPr>
        </p:pic>
        <p:pic>
          <p:nvPicPr>
            <p:cNvPr id="7" name="Picture 6" descr="WhatsApp Image 2024-04-02 at 5.34.33 PM (1).jpeg"/>
            <p:cNvPicPr>
              <a:picLocks noChangeAspect="1"/>
            </p:cNvPicPr>
            <p:nvPr/>
          </p:nvPicPr>
          <p:blipFill>
            <a:blip r:embed="rId3" cstate="print"/>
            <a:stretch>
              <a:fillRect/>
            </a:stretch>
          </p:blipFill>
          <p:spPr>
            <a:xfrm>
              <a:off x="7653711" y="185531"/>
              <a:ext cx="801171" cy="703526"/>
            </a:xfrm>
            <a:prstGeom prst="rect">
              <a:avLst/>
            </a:prstGeom>
          </p:spPr>
        </p:pic>
      </p:grpSp>
    </p:spTree>
    <p:extLst>
      <p:ext uri="{BB962C8B-B14F-4D97-AF65-F5344CB8AC3E}">
        <p14:creationId xmlns:p14="http://schemas.microsoft.com/office/powerpoint/2010/main" xmlns="" val="15435788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28597" y="1571613"/>
            <a:ext cx="7786743" cy="1685077"/>
          </a:xfrm>
          <a:prstGeom prst="rect">
            <a:avLst/>
          </a:prstGeom>
        </p:spPr>
        <p:txBody>
          <a:bodyPr wrap="square">
            <a:spAutoFit/>
          </a:bodyPr>
          <a:lstStyle/>
          <a:p>
            <a:r>
              <a:rPr lang="en-US" sz="2000" dirty="0">
                <a:latin typeface="Times New Roman" pitchFamily="18" charset="0"/>
                <a:cs typeface="Times New Roman" pitchFamily="18" charset="0"/>
              </a:rPr>
              <a:t>1.Representation was given to Sh. </a:t>
            </a:r>
            <a:r>
              <a:rPr lang="en-US" sz="2000" dirty="0" err="1">
                <a:latin typeface="Times New Roman" pitchFamily="18" charset="0"/>
                <a:cs typeface="Times New Roman" pitchFamily="18" charset="0"/>
              </a:rPr>
              <a:t>Jyotiraditya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Scindia</a:t>
            </a:r>
            <a:r>
              <a:rPr lang="en-US" sz="2000" dirty="0">
                <a:latin typeface="Times New Roman" pitchFamily="18" charset="0"/>
                <a:cs typeface="Times New Roman" pitchFamily="18" charset="0"/>
              </a:rPr>
              <a:t>, Honorable Minister of Civil Aviation, Govt. of India by our Chairman Sh. </a:t>
            </a:r>
            <a:r>
              <a:rPr lang="en-US" sz="2000" dirty="0" err="1">
                <a:latin typeface="Times New Roman" pitchFamily="18" charset="0"/>
                <a:cs typeface="Times New Roman" pitchFamily="18" charset="0"/>
              </a:rPr>
              <a:t>Balram</a:t>
            </a:r>
            <a:r>
              <a:rPr lang="en-US" sz="2000" dirty="0">
                <a:latin typeface="Times New Roman" pitchFamily="18" charset="0"/>
                <a:cs typeface="Times New Roman" pitchFamily="18" charset="0"/>
              </a:rPr>
              <a:t> Kapoor requesting him to restart flight from Jalandhar to Delhi and return. This flight route was closed during Corona period. Mr. </a:t>
            </a:r>
            <a:r>
              <a:rPr lang="en-US" sz="2000" dirty="0" err="1">
                <a:latin typeface="Times New Roman" pitchFamily="18" charset="0"/>
                <a:cs typeface="Times New Roman" pitchFamily="18" charset="0"/>
              </a:rPr>
              <a:t>Scindia</a:t>
            </a:r>
            <a:r>
              <a:rPr lang="en-US" sz="2000" dirty="0">
                <a:latin typeface="Times New Roman" pitchFamily="18" charset="0"/>
                <a:cs typeface="Times New Roman" pitchFamily="18" charset="0"/>
              </a:rPr>
              <a:t> assured that this flight will be started at the earliest possible</a:t>
            </a:r>
          </a:p>
        </p:txBody>
      </p:sp>
      <p:sp>
        <p:nvSpPr>
          <p:cNvPr id="4" name="Rectangle 1"/>
          <p:cNvSpPr>
            <a:spLocks noChangeArrowheads="1"/>
          </p:cNvSpPr>
          <p:nvPr/>
        </p:nvSpPr>
        <p:spPr bwMode="auto">
          <a:xfrm>
            <a:off x="428596" y="3714753"/>
            <a:ext cx="7715304" cy="19082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lang="en-US" sz="2000" dirty="0">
                <a:solidFill>
                  <a:srgbClr val="000000"/>
                </a:solidFill>
                <a:latin typeface="Bahnschrift Light" pitchFamily="34" charset="0"/>
                <a:ea typeface="Verdana" pitchFamily="34" charset="0"/>
                <a:cs typeface="Verdana" pitchFamily="34" charset="0"/>
              </a:rPr>
              <a:t>2</a:t>
            </a:r>
            <a:r>
              <a:rPr lang="en-US" sz="2000" dirty="0">
                <a:solidFill>
                  <a:srgbClr val="000000"/>
                </a:solidFill>
                <a:latin typeface="Times New Roman" pitchFamily="18" charset="0"/>
                <a:ea typeface="Verdana" pitchFamily="34" charset="0"/>
                <a:cs typeface="Times New Roman" pitchFamily="18" charset="0"/>
              </a:rPr>
              <a:t>.</a:t>
            </a:r>
            <a:r>
              <a:rPr kumimoji="0" lang="en-US" sz="2000" b="0" i="0" u="none" strike="noStrike" cap="none" normalizeH="0" baseline="0" dirty="0">
                <a:ln>
                  <a:noFill/>
                </a:ln>
                <a:solidFill>
                  <a:srgbClr val="000000"/>
                </a:solidFill>
                <a:effectLst/>
                <a:latin typeface="Times New Roman" pitchFamily="18" charset="0"/>
                <a:ea typeface="Verdana" pitchFamily="34" charset="0"/>
                <a:cs typeface="Times New Roman" pitchFamily="18" charset="0"/>
              </a:rPr>
              <a:t> Representation was handed over to Sh. </a:t>
            </a:r>
            <a:r>
              <a:rPr kumimoji="0" lang="en-US" sz="2000" b="0" i="0" u="none" strike="noStrike" cap="none" normalizeH="0" baseline="0" dirty="0" err="1">
                <a:ln>
                  <a:noFill/>
                </a:ln>
                <a:solidFill>
                  <a:srgbClr val="000000"/>
                </a:solidFill>
                <a:effectLst/>
                <a:latin typeface="Times New Roman" pitchFamily="18" charset="0"/>
                <a:ea typeface="Verdana" pitchFamily="34" charset="0"/>
                <a:cs typeface="Times New Roman" pitchFamily="18" charset="0"/>
              </a:rPr>
              <a:t>Santokh</a:t>
            </a:r>
            <a:r>
              <a:rPr kumimoji="0" lang="en-US" sz="2000" b="0" i="0" u="none" strike="noStrike" cap="none" normalizeH="0" baseline="0" dirty="0">
                <a:ln>
                  <a:noFill/>
                </a:ln>
                <a:solidFill>
                  <a:srgbClr val="000000"/>
                </a:solidFill>
                <a:effectLst/>
                <a:latin typeface="Times New Roman" pitchFamily="18" charset="0"/>
                <a:ea typeface="Verdana" pitchFamily="34" charset="0"/>
                <a:cs typeface="Times New Roman" pitchFamily="18" charset="0"/>
              </a:rPr>
              <a:t> Singh </a:t>
            </a:r>
            <a:r>
              <a:rPr kumimoji="0" lang="en-US" sz="2000" b="0" i="0" u="none" strike="noStrike" cap="none" normalizeH="0" baseline="0" dirty="0" err="1">
                <a:ln>
                  <a:noFill/>
                </a:ln>
                <a:solidFill>
                  <a:srgbClr val="000000"/>
                </a:solidFill>
                <a:effectLst/>
                <a:latin typeface="Times New Roman" pitchFamily="18" charset="0"/>
                <a:ea typeface="Verdana" pitchFamily="34" charset="0"/>
                <a:cs typeface="Times New Roman" pitchFamily="18" charset="0"/>
              </a:rPr>
              <a:t>Chaudhary</a:t>
            </a:r>
            <a:r>
              <a:rPr kumimoji="0" lang="en-US" sz="2000" b="0" i="0" u="none" strike="noStrike" cap="none" normalizeH="0" baseline="0" dirty="0">
                <a:ln>
                  <a:noFill/>
                </a:ln>
                <a:solidFill>
                  <a:srgbClr val="000000"/>
                </a:solidFill>
                <a:effectLst/>
                <a:latin typeface="Times New Roman" pitchFamily="18" charset="0"/>
                <a:ea typeface="Verdana" pitchFamily="34" charset="0"/>
                <a:cs typeface="Times New Roman" pitchFamily="18" charset="0"/>
              </a:rPr>
              <a:t>, Member of Parliament, </a:t>
            </a:r>
            <a:r>
              <a:rPr kumimoji="0" lang="en-US" sz="2000" b="0" i="0" u="none" strike="noStrike" cap="none" normalizeH="0" baseline="0" dirty="0" err="1">
                <a:ln>
                  <a:noFill/>
                </a:ln>
                <a:solidFill>
                  <a:srgbClr val="000000"/>
                </a:solidFill>
                <a:effectLst/>
                <a:latin typeface="Times New Roman" pitchFamily="18" charset="0"/>
                <a:ea typeface="Verdana" pitchFamily="34" charset="0"/>
                <a:cs typeface="Times New Roman" pitchFamily="18" charset="0"/>
              </a:rPr>
              <a:t>Jalandhar</a:t>
            </a:r>
            <a:r>
              <a:rPr kumimoji="0" lang="en-US" sz="2000" b="0" i="0" u="none" strike="noStrike" cap="none" normalizeH="0" baseline="0" dirty="0">
                <a:ln>
                  <a:noFill/>
                </a:ln>
                <a:solidFill>
                  <a:srgbClr val="000000"/>
                </a:solidFill>
                <a:effectLst/>
                <a:latin typeface="Times New Roman" pitchFamily="18" charset="0"/>
                <a:ea typeface="Verdana" pitchFamily="34" charset="0"/>
                <a:cs typeface="Times New Roman" pitchFamily="18" charset="0"/>
              </a:rPr>
              <a:t>, Punjab requesting for</a:t>
            </a:r>
            <a:r>
              <a:rPr kumimoji="0" lang="en-US" sz="2000" b="0" i="0" u="none" strike="noStrike" cap="none" normalizeH="0" dirty="0">
                <a:ln>
                  <a:noFill/>
                </a:ln>
                <a:solidFill>
                  <a:srgbClr val="000000"/>
                </a:solidFill>
                <a:effectLst/>
                <a:latin typeface="Times New Roman" pitchFamily="18" charset="0"/>
                <a:ea typeface="Verdana" pitchFamily="34" charset="0"/>
                <a:cs typeface="Times New Roman" pitchFamily="18" charset="0"/>
              </a:rPr>
              <a:t> </a:t>
            </a:r>
            <a:r>
              <a:rPr kumimoji="0" lang="en-US" sz="2000" b="0" i="0" u="none" strike="noStrike" cap="none" normalizeH="0" baseline="0" dirty="0">
                <a:ln>
                  <a:noFill/>
                </a:ln>
                <a:solidFill>
                  <a:srgbClr val="000000"/>
                </a:solidFill>
                <a:effectLst/>
                <a:latin typeface="Times New Roman" pitchFamily="18" charset="0"/>
                <a:ea typeface="Verdana" pitchFamily="34" charset="0"/>
                <a:cs typeface="Times New Roman" pitchFamily="18" charset="0"/>
              </a:rPr>
              <a:t>Govt.</a:t>
            </a:r>
            <a:r>
              <a:rPr kumimoji="0" lang="en-US" sz="2000" b="0" i="0" u="none" strike="noStrike" cap="none" normalizeH="0" dirty="0">
                <a:ln>
                  <a:noFill/>
                </a:ln>
                <a:solidFill>
                  <a:srgbClr val="000000"/>
                </a:solidFill>
                <a:effectLst/>
                <a:latin typeface="Times New Roman" pitchFamily="18" charset="0"/>
                <a:ea typeface="Verdana" pitchFamily="34" charset="0"/>
                <a:cs typeface="Times New Roman" pitchFamily="18" charset="0"/>
              </a:rPr>
              <a:t> of</a:t>
            </a:r>
            <a:r>
              <a:rPr kumimoji="0" lang="en-US" sz="2000" b="0" i="0" u="none" strike="noStrike" cap="none" normalizeH="0" baseline="0" dirty="0">
                <a:ln>
                  <a:noFill/>
                </a:ln>
                <a:solidFill>
                  <a:srgbClr val="000000"/>
                </a:solidFill>
                <a:effectLst/>
                <a:latin typeface="Times New Roman" pitchFamily="18" charset="0"/>
                <a:ea typeface="Verdana" pitchFamily="34" charset="0"/>
                <a:cs typeface="Times New Roman" pitchFamily="18" charset="0"/>
              </a:rPr>
              <a:t> India intervention </a:t>
            </a:r>
            <a:r>
              <a:rPr lang="en-US" sz="2000" dirty="0">
                <a:solidFill>
                  <a:srgbClr val="000000"/>
                </a:solidFill>
                <a:latin typeface="Times New Roman" pitchFamily="18" charset="0"/>
                <a:ea typeface="Verdana" pitchFamily="34" charset="0"/>
                <a:cs typeface="Times New Roman" pitchFamily="18" charset="0"/>
              </a:rPr>
              <a:t>for </a:t>
            </a:r>
            <a:r>
              <a:rPr kumimoji="0" lang="en-US" sz="2000" b="0" i="0" u="none" strike="noStrike" cap="none" normalizeH="0" baseline="0" dirty="0">
                <a:ln>
                  <a:noFill/>
                </a:ln>
                <a:solidFill>
                  <a:srgbClr val="000000"/>
                </a:solidFill>
                <a:effectLst/>
                <a:latin typeface="Times New Roman" pitchFamily="18" charset="0"/>
                <a:ea typeface="Verdana" pitchFamily="34" charset="0"/>
                <a:cs typeface="Times New Roman" pitchFamily="18" charset="0"/>
              </a:rPr>
              <a:t>restricting exports and reducing duties on import of Iron and Steel. The action was taken by </a:t>
            </a:r>
            <a:r>
              <a:rPr kumimoji="0" lang="en-US" sz="2000" b="0" i="0" u="none" strike="noStrike" cap="none" normalizeH="0" baseline="0" dirty="0" err="1">
                <a:ln>
                  <a:noFill/>
                </a:ln>
                <a:solidFill>
                  <a:srgbClr val="000000"/>
                </a:solidFill>
                <a:effectLst/>
                <a:latin typeface="Times New Roman" pitchFamily="18" charset="0"/>
                <a:ea typeface="Verdana" pitchFamily="34" charset="0"/>
                <a:cs typeface="Times New Roman" pitchFamily="18" charset="0"/>
              </a:rPr>
              <a:t>centeral</a:t>
            </a:r>
            <a:r>
              <a:rPr kumimoji="0" lang="en-US" sz="2000" b="0" i="0" u="none" strike="noStrike" cap="none" normalizeH="0" baseline="0" dirty="0">
                <a:ln>
                  <a:noFill/>
                </a:ln>
                <a:solidFill>
                  <a:srgbClr val="000000"/>
                </a:solidFill>
                <a:effectLst/>
                <a:latin typeface="Times New Roman" pitchFamily="18" charset="0"/>
                <a:ea typeface="Verdana" pitchFamily="34" charset="0"/>
                <a:cs typeface="Times New Roman" pitchFamily="18" charset="0"/>
              </a:rPr>
              <a:t> govt. and export of iron and steel was restricted temporarily to give relief to domestic industry</a:t>
            </a:r>
            <a:r>
              <a:rPr kumimoji="0" lang="en-US" sz="1600" b="0" i="0" u="none" strike="noStrike" cap="none" normalizeH="0" baseline="0" dirty="0">
                <a:ln>
                  <a:noFill/>
                </a:ln>
                <a:solidFill>
                  <a:srgbClr val="000000"/>
                </a:solidFill>
                <a:effectLst/>
                <a:latin typeface="Times New Roman" pitchFamily="18" charset="0"/>
                <a:ea typeface="Verdana" pitchFamily="34" charset="0"/>
                <a:cs typeface="Times New Roman" pitchFamily="18" charset="0"/>
              </a:rPr>
              <a:t>.</a:t>
            </a:r>
            <a:endParaRPr kumimoji="0" lang="en-US" sz="8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grpSp>
        <p:nvGrpSpPr>
          <p:cNvPr id="5" name="Group 5"/>
          <p:cNvGrpSpPr/>
          <p:nvPr/>
        </p:nvGrpSpPr>
        <p:grpSpPr>
          <a:xfrm>
            <a:off x="2285984" y="0"/>
            <a:ext cx="4626682" cy="897685"/>
            <a:chOff x="2835966" y="0"/>
            <a:chExt cx="5618916" cy="897685"/>
          </a:xfrm>
        </p:grpSpPr>
        <p:pic>
          <p:nvPicPr>
            <p:cNvPr id="6" name="Picture 5" descr="IMG-20231108-WA0017.jpg"/>
            <p:cNvPicPr>
              <a:picLocks noChangeAspect="1"/>
            </p:cNvPicPr>
            <p:nvPr/>
          </p:nvPicPr>
          <p:blipFill>
            <a:blip r:embed="rId2"/>
            <a:srcRect r="53923" b="88955"/>
            <a:stretch>
              <a:fillRect/>
            </a:stretch>
          </p:blipFill>
          <p:spPr>
            <a:xfrm>
              <a:off x="2835966" y="0"/>
              <a:ext cx="4465982" cy="897685"/>
            </a:xfrm>
            <a:prstGeom prst="rect">
              <a:avLst/>
            </a:prstGeom>
          </p:spPr>
        </p:pic>
        <p:pic>
          <p:nvPicPr>
            <p:cNvPr id="8" name="Picture 7" descr="WhatsApp Image 2024-04-02 at 5.34.33 PM (1).jpeg"/>
            <p:cNvPicPr>
              <a:picLocks noChangeAspect="1"/>
            </p:cNvPicPr>
            <p:nvPr/>
          </p:nvPicPr>
          <p:blipFill>
            <a:blip r:embed="rId3" cstate="print"/>
            <a:stretch>
              <a:fillRect/>
            </a:stretch>
          </p:blipFill>
          <p:spPr>
            <a:xfrm>
              <a:off x="7653711" y="185531"/>
              <a:ext cx="801171" cy="703526"/>
            </a:xfrm>
            <a:prstGeom prst="rect">
              <a:avLst/>
            </a:prstGeom>
          </p:spPr>
        </p:pic>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ChangeArrowheads="1"/>
          </p:cNvSpPr>
          <p:nvPr/>
        </p:nvSpPr>
        <p:spPr bwMode="auto">
          <a:xfrm>
            <a:off x="571472" y="1785926"/>
            <a:ext cx="7429520"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n-US" sz="2000" b="0" i="0" u="none" strike="noStrike" cap="none" normalizeH="0" baseline="0" dirty="0">
                <a:ln>
                  <a:noFill/>
                </a:ln>
                <a:solidFill>
                  <a:srgbClr val="000000"/>
                </a:solidFill>
                <a:effectLst/>
                <a:latin typeface="Times New Roman" pitchFamily="18" charset="0"/>
                <a:ea typeface="Verdana" pitchFamily="34" charset="0"/>
                <a:cs typeface="Times New Roman" pitchFamily="18" charset="0"/>
              </a:rPr>
              <a:t>3.Delegation went to meet Dr. </a:t>
            </a:r>
            <a:r>
              <a:rPr kumimoji="0" lang="en-US" sz="2000" b="0" i="0" u="none" strike="noStrike" cap="none" normalizeH="0" baseline="0" dirty="0" err="1">
                <a:ln>
                  <a:noFill/>
                </a:ln>
                <a:solidFill>
                  <a:srgbClr val="000000"/>
                </a:solidFill>
                <a:effectLst/>
                <a:latin typeface="Times New Roman" pitchFamily="18" charset="0"/>
                <a:ea typeface="Verdana" pitchFamily="34" charset="0"/>
                <a:cs typeface="Times New Roman" pitchFamily="18" charset="0"/>
              </a:rPr>
              <a:t>Sarabjit</a:t>
            </a:r>
            <a:r>
              <a:rPr kumimoji="0" lang="en-US" sz="2000" b="0" i="0" u="none" strike="noStrike" cap="none" normalizeH="0" baseline="0" dirty="0">
                <a:ln>
                  <a:noFill/>
                </a:ln>
                <a:solidFill>
                  <a:srgbClr val="000000"/>
                </a:solidFill>
                <a:effectLst/>
                <a:latin typeface="Times New Roman" pitchFamily="18" charset="0"/>
                <a:ea typeface="Verdana" pitchFamily="34" charset="0"/>
                <a:cs typeface="Times New Roman" pitchFamily="18" charset="0"/>
              </a:rPr>
              <a:t> Singh, Principal Director Central Institute of hand tools requesting him to utilize funds received by them to buy machinery required by foundry industry. This meeting was also fruitful and Dr. </a:t>
            </a:r>
            <a:r>
              <a:rPr kumimoji="0" lang="en-US" sz="2000" b="0" i="0" u="none" strike="noStrike" cap="none" normalizeH="0" baseline="0" dirty="0" err="1">
                <a:ln>
                  <a:noFill/>
                </a:ln>
                <a:solidFill>
                  <a:srgbClr val="000000"/>
                </a:solidFill>
                <a:effectLst/>
                <a:latin typeface="Times New Roman" pitchFamily="18" charset="0"/>
                <a:ea typeface="Verdana" pitchFamily="34" charset="0"/>
                <a:cs typeface="Times New Roman" pitchFamily="18" charset="0"/>
              </a:rPr>
              <a:t>Sarabjit</a:t>
            </a:r>
            <a:r>
              <a:rPr kumimoji="0" lang="en-US" sz="2000" b="0" i="0" u="none" strike="noStrike" cap="none" normalizeH="0" baseline="0" dirty="0">
                <a:ln>
                  <a:noFill/>
                </a:ln>
                <a:solidFill>
                  <a:srgbClr val="000000"/>
                </a:solidFill>
                <a:effectLst/>
                <a:latin typeface="Times New Roman" pitchFamily="18" charset="0"/>
                <a:ea typeface="Verdana" pitchFamily="34" charset="0"/>
                <a:cs typeface="Times New Roman" pitchFamily="18" charset="0"/>
              </a:rPr>
              <a:t> bought machinery on our recommendation.</a:t>
            </a: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5" name="Rectangle 1"/>
          <p:cNvSpPr>
            <a:spLocks noChangeArrowheads="1"/>
          </p:cNvSpPr>
          <p:nvPr/>
        </p:nvSpPr>
        <p:spPr bwMode="auto">
          <a:xfrm>
            <a:off x="500035" y="3786191"/>
            <a:ext cx="7715304" cy="18774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n-US" sz="2000" b="0" i="0" u="none" strike="noStrike" cap="none" normalizeH="0" baseline="0" dirty="0">
                <a:ln>
                  <a:noFill/>
                </a:ln>
                <a:solidFill>
                  <a:srgbClr val="000000"/>
                </a:solidFill>
                <a:effectLst/>
                <a:latin typeface="Times New Roman" pitchFamily="18" charset="0"/>
                <a:ea typeface="Verdana" pitchFamily="34" charset="0"/>
                <a:cs typeface="Times New Roman" pitchFamily="18" charset="0"/>
              </a:rPr>
              <a:t>4.In addition to this representations were given to various depts.. to help and support industry. Last year during paddy season and peal load demand delegation went to Patiala to meet Director Distribution and Director Generation PSPCL requesting them for equitable supply and load shedding in all cities of Punjab.</a:t>
            </a:r>
            <a:endParaRPr kumimoji="0" lang="en-US" sz="20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Arial" pitchFamily="34" charset="0"/>
                <a:ea typeface="Verdana" pitchFamily="34" charset="0"/>
                <a:cs typeface="Verdana" pitchFamily="34" charset="0"/>
              </a:rPr>
              <a:t> </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grpSp>
        <p:nvGrpSpPr>
          <p:cNvPr id="6" name="Group 5"/>
          <p:cNvGrpSpPr/>
          <p:nvPr/>
        </p:nvGrpSpPr>
        <p:grpSpPr>
          <a:xfrm>
            <a:off x="2285984" y="0"/>
            <a:ext cx="4626682" cy="897685"/>
            <a:chOff x="2835966" y="0"/>
            <a:chExt cx="5618916" cy="897685"/>
          </a:xfrm>
        </p:grpSpPr>
        <p:pic>
          <p:nvPicPr>
            <p:cNvPr id="7" name="Picture 6" descr="IMG-20231108-WA0017.jpg"/>
            <p:cNvPicPr>
              <a:picLocks noChangeAspect="1"/>
            </p:cNvPicPr>
            <p:nvPr/>
          </p:nvPicPr>
          <p:blipFill>
            <a:blip r:embed="rId2"/>
            <a:srcRect r="53923" b="88955"/>
            <a:stretch>
              <a:fillRect/>
            </a:stretch>
          </p:blipFill>
          <p:spPr>
            <a:xfrm>
              <a:off x="2835966" y="0"/>
              <a:ext cx="4465982" cy="897685"/>
            </a:xfrm>
            <a:prstGeom prst="rect">
              <a:avLst/>
            </a:prstGeom>
          </p:spPr>
        </p:pic>
        <p:pic>
          <p:nvPicPr>
            <p:cNvPr id="8" name="Picture 7" descr="WhatsApp Image 2024-04-02 at 5.34.33 PM (1).jpeg"/>
            <p:cNvPicPr>
              <a:picLocks noChangeAspect="1"/>
            </p:cNvPicPr>
            <p:nvPr/>
          </p:nvPicPr>
          <p:blipFill>
            <a:blip r:embed="rId3" cstate="print"/>
            <a:stretch>
              <a:fillRect/>
            </a:stretch>
          </p:blipFill>
          <p:spPr>
            <a:xfrm>
              <a:off x="7653711" y="185531"/>
              <a:ext cx="801171" cy="703526"/>
            </a:xfrm>
            <a:prstGeom prst="rect">
              <a:avLst/>
            </a:prstGeom>
          </p:spPr>
        </p:pic>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71605" y="2643182"/>
            <a:ext cx="6237605" cy="1446550"/>
          </a:xfrm>
          <a:prstGeom prst="rect">
            <a:avLst/>
          </a:prstGeom>
          <a:noFill/>
        </p:spPr>
        <p:txBody>
          <a:bodyPr wrap="none" rtlCol="0">
            <a:spAutoFit/>
          </a:bodyPr>
          <a:lstStyle/>
          <a:p>
            <a:r>
              <a:rPr lang="en-US" sz="8800" dirty="0">
                <a:latin typeface="Algerian" pitchFamily="82" charset="0"/>
                <a:cs typeface="Times New Roman" pitchFamily="18" charset="0"/>
              </a:rPr>
              <a:t>Thank you</a:t>
            </a:r>
          </a:p>
        </p:txBody>
      </p:sp>
      <p:grpSp>
        <p:nvGrpSpPr>
          <p:cNvPr id="4" name="Group 5"/>
          <p:cNvGrpSpPr/>
          <p:nvPr/>
        </p:nvGrpSpPr>
        <p:grpSpPr>
          <a:xfrm>
            <a:off x="2285984" y="0"/>
            <a:ext cx="4626682" cy="897685"/>
            <a:chOff x="2835966" y="0"/>
            <a:chExt cx="5618916" cy="897685"/>
          </a:xfrm>
        </p:grpSpPr>
        <p:pic>
          <p:nvPicPr>
            <p:cNvPr id="5" name="Picture 4" descr="IMG-20231108-WA0017.jpg"/>
            <p:cNvPicPr>
              <a:picLocks noChangeAspect="1"/>
            </p:cNvPicPr>
            <p:nvPr/>
          </p:nvPicPr>
          <p:blipFill>
            <a:blip r:embed="rId2"/>
            <a:srcRect r="53923" b="88955"/>
            <a:stretch>
              <a:fillRect/>
            </a:stretch>
          </p:blipFill>
          <p:spPr>
            <a:xfrm>
              <a:off x="2835966" y="0"/>
              <a:ext cx="4465982" cy="897685"/>
            </a:xfrm>
            <a:prstGeom prst="rect">
              <a:avLst/>
            </a:prstGeom>
          </p:spPr>
        </p:pic>
        <p:pic>
          <p:nvPicPr>
            <p:cNvPr id="6" name="Picture 5" descr="WhatsApp Image 2024-04-02 at 5.34.33 PM (1).jpeg"/>
            <p:cNvPicPr>
              <a:picLocks noChangeAspect="1"/>
            </p:cNvPicPr>
            <p:nvPr/>
          </p:nvPicPr>
          <p:blipFill>
            <a:blip r:embed="rId3" cstate="print"/>
            <a:stretch>
              <a:fillRect/>
            </a:stretch>
          </p:blipFill>
          <p:spPr>
            <a:xfrm>
              <a:off x="7653711" y="185531"/>
              <a:ext cx="801171" cy="703526"/>
            </a:xfrm>
            <a:prstGeom prst="rect">
              <a:avLst/>
            </a:prstGeom>
          </p:spPr>
        </p:pic>
      </p:grpSp>
    </p:spTree>
    <p:extLst>
      <p:ext uri="{BB962C8B-B14F-4D97-AF65-F5344CB8AC3E}">
        <p14:creationId xmlns:p14="http://schemas.microsoft.com/office/powerpoint/2010/main" xmlns="" val="32344264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12536</TotalTime>
  <Words>1897</Words>
  <Application>Microsoft Office PowerPoint</Application>
  <PresentationFormat>On-screen Show (4:3)</PresentationFormat>
  <Paragraphs>175</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Dell</dc:creator>
  <cp:lastModifiedBy>Dell</cp:lastModifiedBy>
  <cp:revision>236</cp:revision>
  <dcterms:created xsi:type="dcterms:W3CDTF">2023-12-14T09:01:57Z</dcterms:created>
  <dcterms:modified xsi:type="dcterms:W3CDTF">2024-07-29T11:01:00Z</dcterms:modified>
</cp:coreProperties>
</file>